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5544800" cy="10058400"/>
  <p:notesSz cx="15544800" cy="10058400"/>
  <p:embeddedFontLst>
    <p:embeddedFont>
      <p:font typeface="Arial Black" panose="020B0A04020102020204" pitchFamily="34" charset="0"/>
      <p:bold r:id="rId51"/>
    </p:embeddedFont>
    <p:embeddedFont>
      <p:font typeface="Arial Narrow" panose="020B0606020202030204" pitchFamily="3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entury Gothic" panose="020B0502020202020204" pitchFamily="34" charset="0"/>
      <p:regular r:id="rId60"/>
      <p:bold r:id="rId61"/>
      <p:italic r:id="rId62"/>
      <p:boldItalic r:id="rId63"/>
    </p:embeddedFont>
    <p:embeddedFont>
      <p:font typeface="GT Pressura Bold" panose="02000506020000020004" pitchFamily="50" charset="0"/>
      <p:bold r:id="rId64"/>
      <p:boldItalic r:id="rId65"/>
    </p:embeddedFont>
    <p:embeddedFont>
      <p:font typeface="GT Pressura Regular" panose="02000506020000020004" pitchFamily="50" charset="0"/>
      <p:regular r:id="rId66"/>
      <p:italic r:id="rId67"/>
    </p:embeddedFont>
    <p:embeddedFont>
      <p:font typeface="Myriad Pro Light" panose="020B0603030403020204" pitchFamily="34" charset="0"/>
      <p:bold r:id="rId68"/>
      <p:boldItalic r:id="rId69"/>
    </p:embeddedFont>
    <p:embeddedFont>
      <p:font typeface="Trebuchet MS" panose="020B0603020202020204" pitchFamily="34" charset="0"/>
      <p:regular r:id="rId70"/>
      <p:bold r:id="rId71"/>
      <p:italic r:id="rId72"/>
      <p:boldItalic r:id="rId73"/>
    </p:embeddedFont>
    <p:embeddedFont>
      <p:font typeface="Work Sans" panose="00000500000000000000" pitchFamily="50" charset="-52"/>
      <p:regular r:id="rId74"/>
      <p:bold r:id="rId75"/>
    </p:embeddedFont>
    <p:embeddedFont>
      <p:font typeface="Work Sans ExtraBold" panose="00000900000000000000" pitchFamily="50" charset="0"/>
      <p:bold r:id="rId76"/>
    </p:embeddedFont>
    <p:embeddedFont>
      <p:font typeface="Work Sans Light" panose="00000400000000000000" pitchFamily="50" charset="0"/>
      <p:regular r:id="rId77"/>
    </p:embeddedFont>
    <p:embeddedFont>
      <p:font typeface="Work Sans SemiBold" panose="00000700000000000000" pitchFamily="50" charset="0"/>
      <p:bold r:id="rId78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C3E40"/>
    <a:srgbClr val="494E51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73" d="100"/>
          <a:sy n="73" d="100"/>
        </p:scale>
        <p:origin x="516" y="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6" Type="http://schemas.openxmlformats.org/officeDocument/2006/relationships/font" Target="fonts/font26.fntdata"/><Relationship Id="rId7" Type="http://schemas.openxmlformats.org/officeDocument/2006/relationships/slide" Target="slides/slide6.xml"/><Relationship Id="rId71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font" Target="fonts/font24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font" Target="fonts/font28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1895" y="395728"/>
            <a:ext cx="672655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47A4B0"/>
                </a:solidFill>
                <a:latin typeface="Trebuchet MS" panose="020B0603020202020204" pitchFamily="34" charset="0"/>
                <a:cs typeface="Trebuchet MS" panose="020B0603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31720" y="5632704"/>
            <a:ext cx="1088136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5F5F61"/>
                </a:solidFill>
                <a:latin typeface="GT Pressura Regular"/>
                <a:cs typeface="GT Pressura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47A4B0"/>
                </a:solidFill>
                <a:latin typeface="Trebuchet MS" panose="020B0603020202020204" pitchFamily="34" charset="0"/>
                <a:cs typeface="Trebuchet MS" panose="020B0603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5F5F61"/>
                </a:solidFill>
                <a:latin typeface="GT Pressura Regular"/>
                <a:cs typeface="GT Pressura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47A4B0"/>
                </a:solidFill>
                <a:latin typeface="Trebuchet MS" panose="020B0603020202020204" pitchFamily="34" charset="0"/>
                <a:cs typeface="Trebuchet MS" panose="020B0603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77240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89900" y="2527300"/>
            <a:ext cx="3544570" cy="551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5F5F61"/>
                </a:solidFill>
                <a:latin typeface="GT Pressura Regular"/>
                <a:cs typeface="GT Pressura Regular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1647" y="9477933"/>
            <a:ext cx="799199" cy="24832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9625" y="9336443"/>
            <a:ext cx="970813" cy="53145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47A4B0"/>
                </a:solidFill>
                <a:latin typeface="Trebuchet MS" panose="020B0603020202020204" pitchFamily="34" charset="0"/>
                <a:cs typeface="Trebuchet MS" panose="020B0603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1647" y="9477933"/>
            <a:ext cx="799200" cy="2483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647" y="9477933"/>
            <a:ext cx="799200" cy="24831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914400" y="1066546"/>
            <a:ext cx="3551554" cy="0"/>
          </a:xfrm>
          <a:custGeom>
            <a:avLst/>
            <a:gdLst/>
            <a:ahLst/>
            <a:cxnLst/>
            <a:rect l="l" t="t" r="r" b="b"/>
            <a:pathLst>
              <a:path w="3551554">
                <a:moveTo>
                  <a:pt x="0" y="0"/>
                </a:moveTo>
                <a:lnTo>
                  <a:pt x="3551110" y="0"/>
                </a:lnTo>
              </a:path>
            </a:pathLst>
          </a:custGeom>
          <a:ln w="63500">
            <a:solidFill>
              <a:srgbClr val="F996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39" y="395728"/>
            <a:ext cx="93027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47A4B0"/>
                </a:solidFill>
                <a:latin typeface="Work Sans Medium"/>
                <a:cs typeface="Work Sans Medium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02600" y="4864100"/>
            <a:ext cx="6898640" cy="276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5F5F61"/>
                </a:solidFill>
                <a:latin typeface="GT Pressura Regular"/>
                <a:cs typeface="GT Pressura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044188" y="9481229"/>
            <a:ext cx="1123950" cy="226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44153" y="9502219"/>
            <a:ext cx="5861050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593778" y="9481229"/>
            <a:ext cx="544957" cy="226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GT Pressura Regular"/>
                <a:cs typeface="GT Pressura Regular"/>
              </a:defRPr>
            </a:lvl1pPr>
          </a:lstStyle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Trebuchet MS" panose="020B0603020202020204" pitchFamily="34" charset="0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awaterfront.org/invest/current-port-projects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73828" y="8798217"/>
            <a:ext cx="479742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6685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Final</a:t>
            </a:r>
            <a:r>
              <a:rPr sz="2800" b="1" spc="-4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Plan</a:t>
            </a:r>
            <a:r>
              <a:rPr sz="28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Presentation</a:t>
            </a:r>
            <a:r>
              <a:rPr sz="2800" b="1" spc="-4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to</a:t>
            </a:r>
            <a:r>
              <a:rPr sz="28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GT Pressura Bold"/>
                <a:cs typeface="GT Pressura Bold"/>
              </a:rPr>
              <a:t>the 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Board</a:t>
            </a:r>
            <a:r>
              <a:rPr sz="28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of</a:t>
            </a:r>
            <a:r>
              <a:rPr sz="28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Harbor</a:t>
            </a:r>
            <a:r>
              <a:rPr sz="28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Commissioners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48746" y="9224936"/>
            <a:ext cx="2697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December 7,</a:t>
            </a:r>
            <a:r>
              <a:rPr sz="2800" b="1" spc="-12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GT Pressura Bold"/>
                <a:cs typeface="GT Pressura Bold"/>
              </a:rPr>
              <a:t>2023</a:t>
            </a:r>
            <a:endParaRPr sz="2800">
              <a:latin typeface="GT Pressura Bold"/>
              <a:cs typeface="GT Pressura Bol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200" y="8228558"/>
            <a:ext cx="3351529" cy="1372870"/>
            <a:chOff x="457200" y="8228558"/>
            <a:chExt cx="3351529" cy="13728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7841" y="9151222"/>
              <a:ext cx="1320609" cy="4499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8228558"/>
              <a:ext cx="1422577" cy="13726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>
                <a:solidFill>
                  <a:srgbClr val="3D81B9"/>
                </a:solidFill>
              </a:rPr>
              <a:t>Background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363594"/>
            <a:ext cx="677545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135" dirty="0">
                <a:latin typeface="Trebuchet MS"/>
                <a:cs typeface="Trebuchet MS"/>
              </a:rPr>
              <a:t>460</a:t>
            </a:r>
            <a:r>
              <a:rPr sz="3400" b="1" spc="-330" dirty="0">
                <a:latin typeface="Trebuchet MS"/>
                <a:cs typeface="Trebuchet MS"/>
              </a:rPr>
              <a:t> </a:t>
            </a:r>
            <a:r>
              <a:rPr sz="3400" b="1" spc="150" dirty="0">
                <a:latin typeface="Trebuchet MS"/>
                <a:cs typeface="Trebuchet MS"/>
              </a:rPr>
              <a:t>acres</a:t>
            </a:r>
            <a:r>
              <a:rPr sz="3400" b="1" spc="-330" dirty="0">
                <a:latin typeface="Trebuchet MS"/>
                <a:cs typeface="Trebuchet MS"/>
              </a:rPr>
              <a:t> </a:t>
            </a:r>
            <a:r>
              <a:rPr sz="3400" b="1" dirty="0">
                <a:latin typeface="Myriad Pro Light"/>
                <a:cs typeface="Myriad Pro Light"/>
              </a:rPr>
              <a:t>&amp;</a:t>
            </a:r>
            <a:r>
              <a:rPr sz="3400" b="1" spc="-10" dirty="0">
                <a:latin typeface="Myriad Pro Light"/>
                <a:cs typeface="Myriad Pro Light"/>
              </a:rPr>
              <a:t> </a:t>
            </a:r>
            <a:r>
              <a:rPr sz="3400" b="1" spc="175" dirty="0">
                <a:latin typeface="Trebuchet MS"/>
                <a:cs typeface="Trebuchet MS"/>
              </a:rPr>
              <a:t>8</a:t>
            </a:r>
            <a:r>
              <a:rPr sz="3400" b="1" spc="-330" dirty="0">
                <a:latin typeface="Trebuchet MS"/>
                <a:cs typeface="Trebuchet MS"/>
              </a:rPr>
              <a:t> </a:t>
            </a:r>
            <a:r>
              <a:rPr sz="3400" b="1" dirty="0">
                <a:latin typeface="Trebuchet MS"/>
                <a:cs typeface="Trebuchet MS"/>
              </a:rPr>
              <a:t>miles</a:t>
            </a:r>
            <a:r>
              <a:rPr sz="3400" b="1" spc="-330" dirty="0">
                <a:latin typeface="Trebuchet MS"/>
                <a:cs typeface="Trebuchet MS"/>
              </a:rPr>
              <a:t> </a:t>
            </a:r>
            <a:r>
              <a:rPr sz="3400" b="1" spc="85" dirty="0">
                <a:latin typeface="Trebuchet MS"/>
                <a:cs typeface="Trebuchet MS"/>
              </a:rPr>
              <a:t>of</a:t>
            </a:r>
            <a:r>
              <a:rPr sz="3400" b="1" spc="-330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waterfront</a:t>
            </a:r>
            <a:endParaRPr sz="3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955800"/>
            <a:ext cx="14630400" cy="6731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895" y="395728"/>
            <a:ext cx="2820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" dirty="0">
                <a:solidFill>
                  <a:srgbClr val="3D81B9"/>
                </a:solidFill>
              </a:rPr>
              <a:t>Planning</a:t>
            </a:r>
            <a:r>
              <a:rPr spc="-330" dirty="0">
                <a:solidFill>
                  <a:srgbClr val="3D81B9"/>
                </a:solidFill>
              </a:rPr>
              <a:t> </a:t>
            </a:r>
            <a:r>
              <a:rPr spc="-40" dirty="0">
                <a:solidFill>
                  <a:srgbClr val="3D81B9"/>
                </a:solidFill>
              </a:rPr>
              <a:t>Goals</a:t>
            </a:r>
          </a:p>
        </p:txBody>
      </p:sp>
      <p:sp>
        <p:nvSpPr>
          <p:cNvPr id="3" name="object 3"/>
          <p:cNvSpPr/>
          <p:nvPr/>
        </p:nvSpPr>
        <p:spPr>
          <a:xfrm>
            <a:off x="2194560" y="1828800"/>
            <a:ext cx="10447020" cy="1120140"/>
          </a:xfrm>
          <a:custGeom>
            <a:avLst/>
            <a:gdLst/>
            <a:ahLst/>
            <a:cxnLst/>
            <a:rect l="l" t="t" r="r" b="b"/>
            <a:pathLst>
              <a:path w="10447020" h="1120139">
                <a:moveTo>
                  <a:pt x="10294620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967727"/>
                </a:lnTo>
                <a:lnTo>
                  <a:pt x="7769" y="1015905"/>
                </a:lnTo>
                <a:lnTo>
                  <a:pt x="29405" y="1057741"/>
                </a:lnTo>
                <a:lnTo>
                  <a:pt x="62396" y="1090728"/>
                </a:lnTo>
                <a:lnTo>
                  <a:pt x="104231" y="1112359"/>
                </a:lnTo>
                <a:lnTo>
                  <a:pt x="152400" y="1120127"/>
                </a:lnTo>
                <a:lnTo>
                  <a:pt x="10294620" y="1120127"/>
                </a:lnTo>
                <a:lnTo>
                  <a:pt x="10342788" y="1112359"/>
                </a:lnTo>
                <a:lnTo>
                  <a:pt x="10384623" y="1090728"/>
                </a:lnTo>
                <a:lnTo>
                  <a:pt x="10417614" y="1057741"/>
                </a:lnTo>
                <a:lnTo>
                  <a:pt x="10439250" y="1015905"/>
                </a:lnTo>
                <a:lnTo>
                  <a:pt x="10447020" y="967727"/>
                </a:lnTo>
                <a:lnTo>
                  <a:pt x="10447020" y="152400"/>
                </a:lnTo>
                <a:lnTo>
                  <a:pt x="10439250" y="104231"/>
                </a:lnTo>
                <a:lnTo>
                  <a:pt x="10417614" y="62396"/>
                </a:lnTo>
                <a:lnTo>
                  <a:pt x="10384623" y="29405"/>
                </a:lnTo>
                <a:lnTo>
                  <a:pt x="10342788" y="7769"/>
                </a:lnTo>
                <a:lnTo>
                  <a:pt x="10294620" y="0"/>
                </a:lnTo>
                <a:close/>
              </a:path>
            </a:pathLst>
          </a:custGeom>
          <a:solidFill>
            <a:srgbClr val="3E8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4560" y="3223260"/>
            <a:ext cx="10447020" cy="1120140"/>
          </a:xfrm>
          <a:custGeom>
            <a:avLst/>
            <a:gdLst/>
            <a:ahLst/>
            <a:cxnLst/>
            <a:rect l="l" t="t" r="r" b="b"/>
            <a:pathLst>
              <a:path w="10447020" h="1120139">
                <a:moveTo>
                  <a:pt x="10294620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967727"/>
                </a:lnTo>
                <a:lnTo>
                  <a:pt x="7769" y="1015905"/>
                </a:lnTo>
                <a:lnTo>
                  <a:pt x="29405" y="1057741"/>
                </a:lnTo>
                <a:lnTo>
                  <a:pt x="62396" y="1090728"/>
                </a:lnTo>
                <a:lnTo>
                  <a:pt x="104231" y="1112359"/>
                </a:lnTo>
                <a:lnTo>
                  <a:pt x="152400" y="1120127"/>
                </a:lnTo>
                <a:lnTo>
                  <a:pt x="10294620" y="1120127"/>
                </a:lnTo>
                <a:lnTo>
                  <a:pt x="10342788" y="1112359"/>
                </a:lnTo>
                <a:lnTo>
                  <a:pt x="10384623" y="1090728"/>
                </a:lnTo>
                <a:lnTo>
                  <a:pt x="10417614" y="1057741"/>
                </a:lnTo>
                <a:lnTo>
                  <a:pt x="10439250" y="1015905"/>
                </a:lnTo>
                <a:lnTo>
                  <a:pt x="10447020" y="967727"/>
                </a:lnTo>
                <a:lnTo>
                  <a:pt x="10447020" y="152400"/>
                </a:lnTo>
                <a:lnTo>
                  <a:pt x="10439250" y="104231"/>
                </a:lnTo>
                <a:lnTo>
                  <a:pt x="10417614" y="62396"/>
                </a:lnTo>
                <a:lnTo>
                  <a:pt x="10384623" y="29405"/>
                </a:lnTo>
                <a:lnTo>
                  <a:pt x="10342788" y="7769"/>
                </a:lnTo>
                <a:lnTo>
                  <a:pt x="10294620" y="0"/>
                </a:lnTo>
                <a:close/>
              </a:path>
            </a:pathLst>
          </a:custGeom>
          <a:solidFill>
            <a:srgbClr val="48A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94560" y="4572000"/>
            <a:ext cx="10447020" cy="1120140"/>
          </a:xfrm>
          <a:custGeom>
            <a:avLst/>
            <a:gdLst/>
            <a:ahLst/>
            <a:cxnLst/>
            <a:rect l="l" t="t" r="r" b="b"/>
            <a:pathLst>
              <a:path w="10447020" h="1120139">
                <a:moveTo>
                  <a:pt x="10294620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967727"/>
                </a:lnTo>
                <a:lnTo>
                  <a:pt x="7769" y="1015905"/>
                </a:lnTo>
                <a:lnTo>
                  <a:pt x="29405" y="1057741"/>
                </a:lnTo>
                <a:lnTo>
                  <a:pt x="62396" y="1090728"/>
                </a:lnTo>
                <a:lnTo>
                  <a:pt x="104231" y="1112359"/>
                </a:lnTo>
                <a:lnTo>
                  <a:pt x="152400" y="1120127"/>
                </a:lnTo>
                <a:lnTo>
                  <a:pt x="10294620" y="1120127"/>
                </a:lnTo>
                <a:lnTo>
                  <a:pt x="10342788" y="1112359"/>
                </a:lnTo>
                <a:lnTo>
                  <a:pt x="10384623" y="1090728"/>
                </a:lnTo>
                <a:lnTo>
                  <a:pt x="10417614" y="1057741"/>
                </a:lnTo>
                <a:lnTo>
                  <a:pt x="10439250" y="1015905"/>
                </a:lnTo>
                <a:lnTo>
                  <a:pt x="10447020" y="967727"/>
                </a:lnTo>
                <a:lnTo>
                  <a:pt x="10447020" y="152400"/>
                </a:lnTo>
                <a:lnTo>
                  <a:pt x="10439250" y="104231"/>
                </a:lnTo>
                <a:lnTo>
                  <a:pt x="10417614" y="62396"/>
                </a:lnTo>
                <a:lnTo>
                  <a:pt x="10384623" y="29405"/>
                </a:lnTo>
                <a:lnTo>
                  <a:pt x="10342788" y="7769"/>
                </a:lnTo>
                <a:lnTo>
                  <a:pt x="10294620" y="0"/>
                </a:lnTo>
                <a:close/>
              </a:path>
            </a:pathLst>
          </a:custGeom>
          <a:solidFill>
            <a:srgbClr val="F996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94560" y="6096000"/>
            <a:ext cx="10447020" cy="1120140"/>
          </a:xfrm>
          <a:custGeom>
            <a:avLst/>
            <a:gdLst/>
            <a:ahLst/>
            <a:cxnLst/>
            <a:rect l="l" t="t" r="r" b="b"/>
            <a:pathLst>
              <a:path w="10447020" h="1120140">
                <a:moveTo>
                  <a:pt x="10294620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967727"/>
                </a:lnTo>
                <a:lnTo>
                  <a:pt x="7769" y="1015905"/>
                </a:lnTo>
                <a:lnTo>
                  <a:pt x="29405" y="1057741"/>
                </a:lnTo>
                <a:lnTo>
                  <a:pt x="62396" y="1090728"/>
                </a:lnTo>
                <a:lnTo>
                  <a:pt x="104231" y="1112359"/>
                </a:lnTo>
                <a:lnTo>
                  <a:pt x="152400" y="1120127"/>
                </a:lnTo>
                <a:lnTo>
                  <a:pt x="10294620" y="1120127"/>
                </a:lnTo>
                <a:lnTo>
                  <a:pt x="10342788" y="1112359"/>
                </a:lnTo>
                <a:lnTo>
                  <a:pt x="10384623" y="1090728"/>
                </a:lnTo>
                <a:lnTo>
                  <a:pt x="10417614" y="1057741"/>
                </a:lnTo>
                <a:lnTo>
                  <a:pt x="10439250" y="1015905"/>
                </a:lnTo>
                <a:lnTo>
                  <a:pt x="10447020" y="967727"/>
                </a:lnTo>
                <a:lnTo>
                  <a:pt x="10447020" y="152400"/>
                </a:lnTo>
                <a:lnTo>
                  <a:pt x="10439250" y="104231"/>
                </a:lnTo>
                <a:lnTo>
                  <a:pt x="10417614" y="62396"/>
                </a:lnTo>
                <a:lnTo>
                  <a:pt x="10384623" y="29405"/>
                </a:lnTo>
                <a:lnTo>
                  <a:pt x="10342788" y="7769"/>
                </a:lnTo>
                <a:lnTo>
                  <a:pt x="10294620" y="0"/>
                </a:lnTo>
                <a:close/>
              </a:path>
            </a:pathLst>
          </a:custGeom>
          <a:solidFill>
            <a:srgbClr val="FC61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98148" y="2005965"/>
            <a:ext cx="9594215" cy="528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FFFFFF"/>
                </a:solidFill>
                <a:latin typeface="GT Pressura Bold"/>
                <a:cs typeface="GT Pressura Bold"/>
              </a:rPr>
              <a:t>Work</a:t>
            </a:r>
            <a:r>
              <a:rPr sz="4200" b="1" spc="-7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200" b="1" dirty="0">
                <a:solidFill>
                  <a:srgbClr val="FFFFFF"/>
                </a:solidFill>
                <a:latin typeface="GT Pressura Bold"/>
                <a:cs typeface="GT Pressura Bold"/>
              </a:rPr>
              <a:t>with</a:t>
            </a:r>
            <a:r>
              <a:rPr sz="42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200" b="1" spc="-20" dirty="0">
                <a:solidFill>
                  <a:srgbClr val="FFFFFF"/>
                </a:solidFill>
                <a:latin typeface="GT Pressura Bold"/>
                <a:cs typeface="GT Pressura Bold"/>
              </a:rPr>
              <a:t>what’s</a:t>
            </a:r>
            <a:r>
              <a:rPr sz="4200" b="1" spc="-7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200" b="1" dirty="0">
                <a:solidFill>
                  <a:srgbClr val="FFFFFF"/>
                </a:solidFill>
                <a:latin typeface="GT Pressura Bold"/>
                <a:cs typeface="GT Pressura Bold"/>
              </a:rPr>
              <a:t>been</a:t>
            </a:r>
            <a:r>
              <a:rPr sz="42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200" b="1" dirty="0">
                <a:solidFill>
                  <a:srgbClr val="FFFFFF"/>
                </a:solidFill>
                <a:latin typeface="GT Pressura Bold"/>
                <a:cs typeface="GT Pressura Bold"/>
              </a:rPr>
              <a:t>done</a:t>
            </a:r>
            <a:r>
              <a:rPr sz="42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2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already</a:t>
            </a:r>
            <a:endParaRPr sz="4200" dirty="0">
              <a:latin typeface="GT Pressura Bold"/>
              <a:cs typeface="GT Pressura Bol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100" dirty="0">
              <a:latin typeface="GT Pressura Bold"/>
              <a:cs typeface="GT Pressura Bold"/>
            </a:endParaRPr>
          </a:p>
          <a:p>
            <a:pPr marL="12700">
              <a:lnSpc>
                <a:spcPct val="100000"/>
              </a:lnSpc>
            </a:pPr>
            <a:r>
              <a:rPr sz="4200" b="1" dirty="0">
                <a:solidFill>
                  <a:srgbClr val="FFFFFF"/>
                </a:solidFill>
                <a:latin typeface="GT Pressura Bold"/>
                <a:cs typeface="GT Pressura Bold"/>
              </a:rPr>
              <a:t>Set</a:t>
            </a:r>
            <a:r>
              <a:rPr sz="4200" b="1" spc="-9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200" b="1" dirty="0">
                <a:solidFill>
                  <a:srgbClr val="FFFFFF"/>
                </a:solidFill>
                <a:latin typeface="GT Pressura Bold"/>
                <a:cs typeface="GT Pressura Bold"/>
              </a:rPr>
              <a:t>a</a:t>
            </a:r>
            <a:r>
              <a:rPr sz="4200" b="1" spc="-8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2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framework</a:t>
            </a:r>
            <a:r>
              <a:rPr sz="4200" b="1" spc="-8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200" b="1" dirty="0">
                <a:solidFill>
                  <a:srgbClr val="FFFFFF"/>
                </a:solidFill>
                <a:latin typeface="GT Pressura Bold"/>
                <a:cs typeface="GT Pressura Bold"/>
              </a:rPr>
              <a:t>for</a:t>
            </a:r>
            <a:r>
              <a:rPr sz="4200" b="1" spc="-8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200" b="1" dirty="0">
                <a:solidFill>
                  <a:srgbClr val="FFFFFF"/>
                </a:solidFill>
                <a:latin typeface="GT Pressura Bold"/>
                <a:cs typeface="GT Pressura Bold"/>
              </a:rPr>
              <a:t>the</a:t>
            </a:r>
            <a:r>
              <a:rPr sz="4200" b="1" spc="-8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2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future</a:t>
            </a:r>
            <a:endParaRPr sz="4200" dirty="0">
              <a:latin typeface="GT Pressura Bold"/>
              <a:cs typeface="GT Pressura Bold"/>
            </a:endParaRPr>
          </a:p>
          <a:p>
            <a:pPr marL="12700" marR="5080">
              <a:lnSpc>
                <a:spcPct val="240700"/>
              </a:lnSpc>
            </a:pPr>
            <a:r>
              <a:rPr sz="4200" b="1" dirty="0">
                <a:solidFill>
                  <a:srgbClr val="FFFFFF"/>
                </a:solidFill>
                <a:latin typeface="GT Pressura Bold"/>
                <a:cs typeface="GT Pressura Bold"/>
              </a:rPr>
              <a:t>Think about connectivity </a:t>
            </a:r>
            <a:r>
              <a:rPr sz="42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comprehensively </a:t>
            </a:r>
            <a:r>
              <a:rPr sz="4200" b="1" dirty="0">
                <a:solidFill>
                  <a:srgbClr val="FFFFFF"/>
                </a:solidFill>
                <a:latin typeface="GT Pressura Bold"/>
                <a:cs typeface="GT Pressura Bold"/>
              </a:rPr>
              <a:t>Be </a:t>
            </a:r>
            <a:r>
              <a:rPr sz="42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engaging</a:t>
            </a:r>
            <a:endParaRPr sz="4200" dirty="0">
              <a:latin typeface="GT Pressura Bold"/>
              <a:cs typeface="GT Pressura Bol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6227" y="2390139"/>
            <a:ext cx="12913360" cy="5067935"/>
            <a:chOff x="876227" y="2390139"/>
            <a:chExt cx="12913360" cy="5067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6227" y="2702287"/>
              <a:ext cx="12899518" cy="47554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137644" y="4341179"/>
              <a:ext cx="0" cy="1125220"/>
            </a:xfrm>
            <a:custGeom>
              <a:avLst/>
              <a:gdLst/>
              <a:ahLst/>
              <a:cxnLst/>
              <a:rect l="l" t="t" r="r" b="b"/>
              <a:pathLst>
                <a:path h="1125220">
                  <a:moveTo>
                    <a:pt x="0" y="0"/>
                  </a:moveTo>
                  <a:lnTo>
                    <a:pt x="0" y="1124699"/>
                  </a:lnTo>
                </a:path>
              </a:pathLst>
            </a:custGeom>
            <a:ln w="50800">
              <a:solidFill>
                <a:srgbClr val="FF96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475540" y="5735314"/>
              <a:ext cx="1003935" cy="0"/>
            </a:xfrm>
            <a:custGeom>
              <a:avLst/>
              <a:gdLst/>
              <a:ahLst/>
              <a:cxnLst/>
              <a:rect l="l" t="t" r="r" b="b"/>
              <a:pathLst>
                <a:path w="1003934">
                  <a:moveTo>
                    <a:pt x="0" y="0"/>
                  </a:moveTo>
                  <a:lnTo>
                    <a:pt x="1003681" y="0"/>
                  </a:lnTo>
                </a:path>
              </a:pathLst>
            </a:custGeom>
            <a:ln w="50800">
              <a:solidFill>
                <a:srgbClr val="FF96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763751" y="4295348"/>
              <a:ext cx="0" cy="1125220"/>
            </a:xfrm>
            <a:custGeom>
              <a:avLst/>
              <a:gdLst/>
              <a:ahLst/>
              <a:cxnLst/>
              <a:rect l="l" t="t" r="r" b="b"/>
              <a:pathLst>
                <a:path h="1125220">
                  <a:moveTo>
                    <a:pt x="0" y="1124699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96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422176" y="4025900"/>
              <a:ext cx="1003935" cy="0"/>
            </a:xfrm>
            <a:custGeom>
              <a:avLst/>
              <a:gdLst/>
              <a:ahLst/>
              <a:cxnLst/>
              <a:rect l="l" t="t" r="r" b="b"/>
              <a:pathLst>
                <a:path w="1003934">
                  <a:moveTo>
                    <a:pt x="100368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96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37641" y="4025900"/>
              <a:ext cx="1626235" cy="1709420"/>
            </a:xfrm>
            <a:custGeom>
              <a:avLst/>
              <a:gdLst/>
              <a:ahLst/>
              <a:cxnLst/>
              <a:rect l="l" t="t" r="r" b="b"/>
              <a:pathLst>
                <a:path w="1626234" h="1709420">
                  <a:moveTo>
                    <a:pt x="16916" y="82550"/>
                  </a:moveTo>
                  <a:lnTo>
                    <a:pt x="9713" y="98748"/>
                  </a:lnTo>
                  <a:lnTo>
                    <a:pt x="4405" y="115879"/>
                  </a:lnTo>
                  <a:lnTo>
                    <a:pt x="1123" y="133808"/>
                  </a:lnTo>
                  <a:lnTo>
                    <a:pt x="0" y="152400"/>
                  </a:lnTo>
                  <a:lnTo>
                    <a:pt x="0" y="223621"/>
                  </a:lnTo>
                </a:path>
                <a:path w="1626234" h="1709420">
                  <a:moveTo>
                    <a:pt x="0" y="1485785"/>
                  </a:moveTo>
                  <a:lnTo>
                    <a:pt x="0" y="1557020"/>
                  </a:lnTo>
                  <a:lnTo>
                    <a:pt x="1123" y="1575610"/>
                  </a:lnTo>
                  <a:lnTo>
                    <a:pt x="4405" y="1593535"/>
                  </a:lnTo>
                  <a:lnTo>
                    <a:pt x="9713" y="1610665"/>
                  </a:lnTo>
                  <a:lnTo>
                    <a:pt x="16916" y="1626870"/>
                  </a:lnTo>
                </a:path>
                <a:path w="1626234" h="1709420">
                  <a:moveTo>
                    <a:pt x="82549" y="1692516"/>
                  </a:moveTo>
                  <a:lnTo>
                    <a:pt x="98754" y="1699711"/>
                  </a:lnTo>
                  <a:lnTo>
                    <a:pt x="115884" y="1705016"/>
                  </a:lnTo>
                  <a:lnTo>
                    <a:pt x="133809" y="1708296"/>
                  </a:lnTo>
                  <a:lnTo>
                    <a:pt x="152399" y="1709420"/>
                  </a:lnTo>
                  <a:lnTo>
                    <a:pt x="231165" y="1709420"/>
                  </a:lnTo>
                </a:path>
                <a:path w="1626234" h="1709420">
                  <a:moveTo>
                    <a:pt x="1394942" y="1709420"/>
                  </a:moveTo>
                  <a:lnTo>
                    <a:pt x="1473708" y="1709420"/>
                  </a:lnTo>
                  <a:lnTo>
                    <a:pt x="1492305" y="1708296"/>
                  </a:lnTo>
                  <a:lnTo>
                    <a:pt x="1510233" y="1705016"/>
                  </a:lnTo>
                  <a:lnTo>
                    <a:pt x="1527361" y="1699711"/>
                  </a:lnTo>
                  <a:lnTo>
                    <a:pt x="1543558" y="1692516"/>
                  </a:lnTo>
                </a:path>
                <a:path w="1626234" h="1709420">
                  <a:moveTo>
                    <a:pt x="1609191" y="1626870"/>
                  </a:moveTo>
                  <a:lnTo>
                    <a:pt x="1616399" y="1610665"/>
                  </a:lnTo>
                  <a:lnTo>
                    <a:pt x="1621707" y="1593535"/>
                  </a:lnTo>
                  <a:lnTo>
                    <a:pt x="1624986" y="1575610"/>
                  </a:lnTo>
                  <a:lnTo>
                    <a:pt x="1626108" y="1557020"/>
                  </a:lnTo>
                  <a:lnTo>
                    <a:pt x="1626108" y="1485785"/>
                  </a:lnTo>
                </a:path>
                <a:path w="1626234" h="1709420">
                  <a:moveTo>
                    <a:pt x="1626108" y="223621"/>
                  </a:moveTo>
                  <a:lnTo>
                    <a:pt x="1626108" y="152400"/>
                  </a:lnTo>
                  <a:lnTo>
                    <a:pt x="1624986" y="133808"/>
                  </a:lnTo>
                  <a:lnTo>
                    <a:pt x="1621707" y="115879"/>
                  </a:lnTo>
                  <a:lnTo>
                    <a:pt x="1616399" y="98748"/>
                  </a:lnTo>
                  <a:lnTo>
                    <a:pt x="1609191" y="82550"/>
                  </a:lnTo>
                </a:path>
                <a:path w="1626234" h="1709420">
                  <a:moveTo>
                    <a:pt x="1543558" y="16916"/>
                  </a:moveTo>
                  <a:lnTo>
                    <a:pt x="1527361" y="9708"/>
                  </a:lnTo>
                  <a:lnTo>
                    <a:pt x="1510233" y="4400"/>
                  </a:lnTo>
                  <a:lnTo>
                    <a:pt x="1492305" y="1121"/>
                  </a:lnTo>
                  <a:lnTo>
                    <a:pt x="1473708" y="0"/>
                  </a:lnTo>
                  <a:lnTo>
                    <a:pt x="1394942" y="0"/>
                  </a:lnTo>
                </a:path>
                <a:path w="1626234" h="1709420">
                  <a:moveTo>
                    <a:pt x="231165" y="0"/>
                  </a:moveTo>
                  <a:lnTo>
                    <a:pt x="152399" y="0"/>
                  </a:lnTo>
                  <a:lnTo>
                    <a:pt x="133809" y="1121"/>
                  </a:lnTo>
                  <a:lnTo>
                    <a:pt x="115884" y="4400"/>
                  </a:lnTo>
                  <a:lnTo>
                    <a:pt x="98754" y="9708"/>
                  </a:lnTo>
                  <a:lnTo>
                    <a:pt x="82549" y="16916"/>
                  </a:lnTo>
                </a:path>
              </a:pathLst>
            </a:custGeom>
            <a:ln w="50800">
              <a:solidFill>
                <a:srgbClr val="FF96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298172" y="2390139"/>
              <a:ext cx="0" cy="1610360"/>
            </a:xfrm>
            <a:custGeom>
              <a:avLst/>
              <a:gdLst/>
              <a:ahLst/>
              <a:cxnLst/>
              <a:rect l="l" t="t" r="r" b="b"/>
              <a:pathLst>
                <a:path h="1610360">
                  <a:moveTo>
                    <a:pt x="0" y="1610359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96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95" dirty="0">
                <a:solidFill>
                  <a:srgbClr val="3D81B9"/>
                </a:solidFill>
              </a:rPr>
              <a:t>Community</a:t>
            </a:r>
            <a:r>
              <a:rPr spc="-350" dirty="0">
                <a:solidFill>
                  <a:srgbClr val="3D81B9"/>
                </a:solidFill>
              </a:rPr>
              <a:t> </a:t>
            </a:r>
            <a:r>
              <a:rPr spc="-50" dirty="0">
                <a:solidFill>
                  <a:srgbClr val="3D81B9"/>
                </a:solidFill>
              </a:rPr>
              <a:t>Engagement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01700" y="1363594"/>
            <a:ext cx="174434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10" dirty="0">
                <a:latin typeface="Trebuchet MS"/>
              </a:rPr>
              <a:t>Process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999980" y="1835150"/>
            <a:ext cx="240220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solidFill>
                  <a:srgbClr val="F9972E"/>
                </a:solidFill>
                <a:latin typeface="GT Pressura Bold"/>
                <a:cs typeface="GT Pressura Bold"/>
              </a:rPr>
              <a:t>WE ARE </a:t>
            </a:r>
            <a:r>
              <a:rPr sz="3400" b="1" spc="-20" dirty="0">
                <a:solidFill>
                  <a:srgbClr val="F9972E"/>
                </a:solidFill>
                <a:latin typeface="GT Pressura Bold"/>
                <a:cs typeface="GT Pressura Bold"/>
              </a:rPr>
              <a:t>HERE</a:t>
            </a:r>
            <a:endParaRPr sz="3400" dirty="0">
              <a:latin typeface="GT Pressura Bold"/>
              <a:cs typeface="GT Pressura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95" dirty="0">
                <a:solidFill>
                  <a:srgbClr val="3D81B9"/>
                </a:solidFill>
              </a:rPr>
              <a:t>Community</a:t>
            </a:r>
            <a:r>
              <a:rPr spc="-350" dirty="0">
                <a:solidFill>
                  <a:srgbClr val="3D81B9"/>
                </a:solidFill>
              </a:rPr>
              <a:t> </a:t>
            </a:r>
            <a:r>
              <a:rPr spc="-50" dirty="0">
                <a:solidFill>
                  <a:srgbClr val="3D81B9"/>
                </a:solidFill>
              </a:rPr>
              <a:t>Engagement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363594"/>
            <a:ext cx="261366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10" dirty="0">
                <a:latin typeface="Trebuchet MS"/>
                <a:cs typeface="Trebuchet MS"/>
              </a:rPr>
              <a:t>Participation</a:t>
            </a:r>
            <a:endParaRPr sz="34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9687" y="4615621"/>
            <a:ext cx="2651125" cy="985519"/>
          </a:xfrm>
          <a:prstGeom prst="rect">
            <a:avLst/>
          </a:prstGeom>
        </p:spPr>
        <p:txBody>
          <a:bodyPr vert="horz" wrap="square" lIns="0" tIns="2082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sz="2400" b="1" spc="120" dirty="0">
                <a:solidFill>
                  <a:srgbClr val="919396"/>
                </a:solidFill>
                <a:latin typeface="Trebuchet MS"/>
                <a:cs typeface="Trebuchet MS"/>
              </a:rPr>
              <a:t>Phase</a:t>
            </a:r>
            <a:r>
              <a:rPr sz="2400" b="1" spc="-240" dirty="0">
                <a:solidFill>
                  <a:srgbClr val="919396"/>
                </a:solidFill>
                <a:latin typeface="Trebuchet MS"/>
                <a:cs typeface="Trebuchet MS"/>
              </a:rPr>
              <a:t> </a:t>
            </a:r>
            <a:r>
              <a:rPr sz="2400" b="1" spc="-630" dirty="0">
                <a:solidFill>
                  <a:srgbClr val="919396"/>
                </a:solidFill>
                <a:latin typeface="Trebuchet MS"/>
                <a:cs typeface="Trebuchet MS"/>
              </a:rPr>
              <a:t>1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1.</a:t>
            </a:r>
            <a:r>
              <a:rPr sz="1700" b="1" spc="-40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Focus</a:t>
            </a:r>
            <a:r>
              <a:rPr sz="1700" b="1" spc="-35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Group</a:t>
            </a:r>
            <a:r>
              <a:rPr sz="1700" b="1" spc="-35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spc="-10" dirty="0">
                <a:solidFill>
                  <a:srgbClr val="47A4B0"/>
                </a:solidFill>
                <a:latin typeface="Work Sans SemiBold"/>
                <a:cs typeface="Work Sans SemiBold"/>
              </a:rPr>
              <a:t>Charrette</a:t>
            </a:r>
            <a:endParaRPr sz="1700">
              <a:latin typeface="Work Sans SemiBold"/>
              <a:cs typeface="Work Sans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9687" y="6833570"/>
            <a:ext cx="252603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20" dirty="0">
                <a:solidFill>
                  <a:srgbClr val="919396"/>
                </a:solidFill>
                <a:latin typeface="Trebuchet MS"/>
                <a:cs typeface="Trebuchet MS"/>
              </a:rPr>
              <a:t>Phase</a:t>
            </a:r>
            <a:r>
              <a:rPr sz="2400" b="1" spc="-240" dirty="0">
                <a:solidFill>
                  <a:srgbClr val="919396"/>
                </a:solidFill>
                <a:latin typeface="Trebuchet MS"/>
                <a:cs typeface="Trebuchet MS"/>
              </a:rPr>
              <a:t> </a:t>
            </a:r>
            <a:r>
              <a:rPr sz="2400" b="1" spc="20" dirty="0">
                <a:solidFill>
                  <a:srgbClr val="919396"/>
                </a:solidFill>
                <a:latin typeface="Trebuchet MS"/>
                <a:cs typeface="Trebuchet MS"/>
              </a:rPr>
              <a:t>2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5.</a:t>
            </a:r>
            <a:r>
              <a:rPr sz="1700" b="1" spc="-40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Focus</a:t>
            </a:r>
            <a:r>
              <a:rPr sz="1700" b="1" spc="-35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Group</a:t>
            </a:r>
            <a:r>
              <a:rPr sz="1700" b="1" spc="-35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spc="-10" dirty="0">
                <a:solidFill>
                  <a:srgbClr val="47A4B0"/>
                </a:solidFill>
                <a:latin typeface="Work Sans SemiBold"/>
                <a:cs typeface="Work Sans SemiBold"/>
              </a:rPr>
              <a:t>Meeting</a:t>
            </a:r>
            <a:endParaRPr sz="1700">
              <a:latin typeface="Work Sans SemiBold"/>
              <a:cs typeface="Work Sans SemiBold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3511" y="2262212"/>
            <a:ext cx="2743200" cy="20419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22292" y="2267712"/>
            <a:ext cx="2743200" cy="203645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31087" y="2262212"/>
            <a:ext cx="2743198" cy="20419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39880" y="2262212"/>
            <a:ext cx="2743200" cy="204195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49688" y="5752933"/>
            <a:ext cx="31127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5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Tuesday,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Jan.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24,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2023,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5:30-8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pm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Presentation</a:t>
            </a:r>
            <a:r>
              <a:rPr sz="15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&amp;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3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interactive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stations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Estimated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attendance: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20</a:t>
            </a:r>
            <a:endParaRPr sz="1500">
              <a:latin typeface="GT Pressura Regular"/>
              <a:cs typeface="GT Pressura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9687" y="7843997"/>
            <a:ext cx="31134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Thursday,</a:t>
            </a:r>
            <a:r>
              <a:rPr sz="1500" spc="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Jun.</a:t>
            </a:r>
            <a:r>
              <a:rPr sz="1500" spc="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8,</a:t>
            </a:r>
            <a:r>
              <a:rPr sz="1500" spc="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2023,</a:t>
            </a:r>
            <a:r>
              <a:rPr sz="1500" spc="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5:30-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7</a:t>
            </a:r>
            <a:r>
              <a:rPr sz="1500" spc="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pm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Presentation</a:t>
            </a:r>
            <a:r>
              <a:rPr sz="15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&amp;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4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interactive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stations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Estimated attendance:</a:t>
            </a:r>
            <a:r>
              <a:rPr sz="1500" spc="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10-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15</a:t>
            </a:r>
            <a:endParaRPr sz="1500">
              <a:latin typeface="GT Pressura Regular"/>
              <a:cs typeface="GT Pressura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09594" y="5312497"/>
            <a:ext cx="263080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2.</a:t>
            </a:r>
            <a:r>
              <a:rPr sz="1700" b="1" spc="-10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Community</a:t>
            </a:r>
            <a:r>
              <a:rPr sz="1700" b="1" spc="-75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spc="-10" dirty="0">
                <a:solidFill>
                  <a:srgbClr val="47A4B0"/>
                </a:solidFill>
                <a:latin typeface="Work Sans SemiBold"/>
                <a:cs typeface="Work Sans SemiBold"/>
              </a:rPr>
              <a:t>Workshop</a:t>
            </a:r>
            <a:endParaRPr sz="1700">
              <a:latin typeface="Work Sans SemiBold"/>
              <a:cs typeface="Work Sans 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09594" y="5795097"/>
            <a:ext cx="31153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Thursday,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Feb.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23,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2023,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6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to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8pm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Presentation</a:t>
            </a:r>
            <a:r>
              <a:rPr sz="15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&amp;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5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interactive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stations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Estimated attendance: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80</a:t>
            </a:r>
            <a:endParaRPr sz="1500">
              <a:latin typeface="GT Pressura Regular"/>
              <a:cs typeface="GT Pressura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18388" y="5312497"/>
            <a:ext cx="203327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3.</a:t>
            </a:r>
            <a:r>
              <a:rPr sz="1700" b="1" spc="-80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Art</a:t>
            </a:r>
            <a:r>
              <a:rPr sz="1700" b="1" spc="-65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Walk</a:t>
            </a:r>
            <a:r>
              <a:rPr sz="1700" b="1" spc="-60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spc="-10" dirty="0">
                <a:solidFill>
                  <a:srgbClr val="47A4B0"/>
                </a:solidFill>
                <a:latin typeface="Work Sans SemiBold"/>
                <a:cs typeface="Work Sans SemiBold"/>
              </a:rPr>
              <a:t>Pop-</a:t>
            </a:r>
            <a:r>
              <a:rPr sz="1700" b="1" spc="-25" dirty="0">
                <a:solidFill>
                  <a:srgbClr val="47A4B0"/>
                </a:solidFill>
                <a:latin typeface="Work Sans SemiBold"/>
                <a:cs typeface="Work Sans SemiBold"/>
              </a:rPr>
              <a:t>up</a:t>
            </a:r>
            <a:endParaRPr sz="1700">
              <a:latin typeface="Work Sans SemiBold"/>
              <a:cs typeface="Work Sans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18388" y="5795097"/>
            <a:ext cx="27571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Thursday,</a:t>
            </a:r>
            <a:r>
              <a:rPr sz="15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Mar.</a:t>
            </a:r>
            <a:r>
              <a:rPr sz="15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2,</a:t>
            </a:r>
            <a:r>
              <a:rPr sz="15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2023,</a:t>
            </a:r>
            <a:r>
              <a:rPr sz="15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5</a:t>
            </a:r>
            <a:r>
              <a:rPr sz="15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to</a:t>
            </a:r>
            <a:r>
              <a:rPr sz="15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8pm</a:t>
            </a:r>
            <a:endParaRPr sz="1500">
              <a:latin typeface="GT Pressura Regular"/>
              <a:cs typeface="GT Pressura Regular"/>
            </a:endParaRPr>
          </a:p>
          <a:p>
            <a:pPr marL="241300" marR="21844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One</a:t>
            </a:r>
            <a:r>
              <a:rPr sz="15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interactive</a:t>
            </a:r>
            <a:r>
              <a:rPr sz="15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station</a:t>
            </a:r>
            <a:r>
              <a:rPr sz="15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at</a:t>
            </a:r>
            <a:r>
              <a:rPr sz="15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the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San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Pedro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Art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Walk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Estimated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attendance: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100</a:t>
            </a:r>
            <a:endParaRPr sz="1500">
              <a:latin typeface="GT Pressura Regular"/>
              <a:cs typeface="GT Pressura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727180" y="5312497"/>
            <a:ext cx="222377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4.</a:t>
            </a:r>
            <a:r>
              <a:rPr sz="1700" b="1" spc="-10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Rancho</a:t>
            </a:r>
            <a:r>
              <a:rPr sz="1700" b="1" spc="-10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San</a:t>
            </a:r>
            <a:r>
              <a:rPr sz="1700" b="1" spc="-10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spc="-20" dirty="0">
                <a:solidFill>
                  <a:srgbClr val="47A4B0"/>
                </a:solidFill>
                <a:latin typeface="Work Sans SemiBold"/>
                <a:cs typeface="Work Sans SemiBold"/>
              </a:rPr>
              <a:t>Pedro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Resident</a:t>
            </a:r>
            <a:r>
              <a:rPr sz="1700" b="1" spc="-40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spc="-10" dirty="0">
                <a:solidFill>
                  <a:srgbClr val="47A4B0"/>
                </a:solidFill>
                <a:latin typeface="Work Sans SemiBold"/>
                <a:cs typeface="Work Sans SemiBold"/>
              </a:rPr>
              <a:t>Meeting</a:t>
            </a:r>
            <a:endParaRPr sz="1700">
              <a:latin typeface="Work Sans SemiBold"/>
              <a:cs typeface="Work Sans Semi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27180" y="6054177"/>
            <a:ext cx="26295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Friday,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April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28,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2023,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6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to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8pm</a:t>
            </a:r>
            <a:endParaRPr sz="1500">
              <a:latin typeface="GT Pressura Regular"/>
              <a:cs typeface="GT Pressura Regular"/>
            </a:endParaRPr>
          </a:p>
          <a:p>
            <a:pPr marL="241300" marR="205104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Presentation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&amp;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5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interactive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stations 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translated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Estimated attendance: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35</a:t>
            </a:r>
            <a:endParaRPr sz="1500">
              <a:latin typeface="GT Pressura Regular"/>
              <a:cs typeface="GT Pressura Regular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5216" y="4472102"/>
            <a:ext cx="14246351" cy="178561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3983563" y="3080085"/>
            <a:ext cx="238125" cy="475615"/>
          </a:xfrm>
          <a:custGeom>
            <a:avLst/>
            <a:gdLst/>
            <a:ahLst/>
            <a:cxnLst/>
            <a:rect l="l" t="t" r="r" b="b"/>
            <a:pathLst>
              <a:path w="238125" h="475614">
                <a:moveTo>
                  <a:pt x="0" y="0"/>
                </a:moveTo>
                <a:lnTo>
                  <a:pt x="237744" y="237744"/>
                </a:lnTo>
                <a:lnTo>
                  <a:pt x="54864" y="420623"/>
                </a:lnTo>
                <a:lnTo>
                  <a:pt x="0" y="475488"/>
                </a:lnTo>
              </a:path>
            </a:pathLst>
          </a:custGeom>
          <a:ln w="50799">
            <a:solidFill>
              <a:srgbClr val="F997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93376" y="3080085"/>
            <a:ext cx="238125" cy="475615"/>
          </a:xfrm>
          <a:custGeom>
            <a:avLst/>
            <a:gdLst/>
            <a:ahLst/>
            <a:cxnLst/>
            <a:rect l="l" t="t" r="r" b="b"/>
            <a:pathLst>
              <a:path w="238125" h="475614">
                <a:moveTo>
                  <a:pt x="0" y="0"/>
                </a:moveTo>
                <a:lnTo>
                  <a:pt x="237744" y="237744"/>
                </a:lnTo>
                <a:lnTo>
                  <a:pt x="54864" y="420623"/>
                </a:lnTo>
                <a:lnTo>
                  <a:pt x="0" y="475488"/>
                </a:lnTo>
              </a:path>
            </a:pathLst>
          </a:custGeom>
          <a:ln w="50799">
            <a:solidFill>
              <a:srgbClr val="F997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203185" y="3080085"/>
            <a:ext cx="238125" cy="475615"/>
          </a:xfrm>
          <a:custGeom>
            <a:avLst/>
            <a:gdLst/>
            <a:ahLst/>
            <a:cxnLst/>
            <a:rect l="l" t="t" r="r" b="b"/>
            <a:pathLst>
              <a:path w="238125" h="475614">
                <a:moveTo>
                  <a:pt x="0" y="0"/>
                </a:moveTo>
                <a:lnTo>
                  <a:pt x="237744" y="237744"/>
                </a:lnTo>
                <a:lnTo>
                  <a:pt x="54864" y="420623"/>
                </a:lnTo>
                <a:lnTo>
                  <a:pt x="0" y="475488"/>
                </a:lnTo>
              </a:path>
            </a:pathLst>
          </a:custGeom>
          <a:ln w="50799">
            <a:solidFill>
              <a:srgbClr val="F997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509594" y="7361396"/>
            <a:ext cx="285623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6.</a:t>
            </a:r>
            <a:r>
              <a:rPr sz="1700" b="1" spc="-5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Community</a:t>
            </a:r>
            <a:r>
              <a:rPr sz="1700" b="1" spc="-45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Open </a:t>
            </a:r>
            <a:r>
              <a:rPr sz="1700" b="1" spc="-10" dirty="0">
                <a:solidFill>
                  <a:srgbClr val="47A4B0"/>
                </a:solidFill>
                <a:latin typeface="Work Sans SemiBold"/>
                <a:cs typeface="Work Sans SemiBold"/>
              </a:rPr>
              <a:t>House</a:t>
            </a:r>
            <a:endParaRPr sz="1700">
              <a:latin typeface="Work Sans SemiBold"/>
              <a:cs typeface="Work Sans 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09594" y="7843996"/>
            <a:ext cx="31134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Thursday,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Jun.</a:t>
            </a:r>
            <a:r>
              <a:rPr sz="1500" spc="-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29, 2023,</a:t>
            </a:r>
            <a:r>
              <a:rPr sz="1500" spc="-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6-8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pm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Presentation</a:t>
            </a:r>
            <a:r>
              <a:rPr sz="15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&amp;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4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interactive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stations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Estimated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attendance: 40-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50</a:t>
            </a:r>
            <a:endParaRPr sz="1500">
              <a:latin typeface="GT Pressura Regular"/>
              <a:cs typeface="GT Pressura Regular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18387" y="7361396"/>
            <a:ext cx="23971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35" dirty="0">
                <a:solidFill>
                  <a:srgbClr val="47A4B0"/>
                </a:solidFill>
                <a:latin typeface="Work Sans SemiBold"/>
                <a:cs typeface="Work Sans SemiBold"/>
              </a:rPr>
              <a:t>7.</a:t>
            </a:r>
            <a:r>
              <a:rPr sz="1700" b="1" spc="-50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dirty="0">
                <a:solidFill>
                  <a:srgbClr val="47A4B0"/>
                </a:solidFill>
                <a:latin typeface="Work Sans SemiBold"/>
                <a:cs typeface="Work Sans SemiBold"/>
              </a:rPr>
              <a:t>Community</a:t>
            </a:r>
            <a:r>
              <a:rPr sz="1700" b="1" spc="-80" dirty="0">
                <a:solidFill>
                  <a:srgbClr val="47A4B0"/>
                </a:solidFill>
                <a:latin typeface="Work Sans SemiBold"/>
                <a:cs typeface="Work Sans SemiBold"/>
              </a:rPr>
              <a:t> </a:t>
            </a:r>
            <a:r>
              <a:rPr sz="1700" b="1" spc="-10" dirty="0">
                <a:solidFill>
                  <a:srgbClr val="47A4B0"/>
                </a:solidFill>
                <a:latin typeface="Work Sans SemiBold"/>
                <a:cs typeface="Work Sans SemiBold"/>
              </a:rPr>
              <a:t>Meeting</a:t>
            </a:r>
            <a:endParaRPr sz="1700">
              <a:latin typeface="Work Sans SemiBold"/>
              <a:cs typeface="Work Sans 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18387" y="7843996"/>
            <a:ext cx="31134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Thursday,</a:t>
            </a:r>
            <a:r>
              <a:rPr sz="15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Sept.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28,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2023,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6-8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pm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Presentation</a:t>
            </a:r>
            <a:r>
              <a:rPr sz="15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&amp;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4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interactive</a:t>
            </a:r>
            <a:r>
              <a:rPr sz="15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5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stations</a:t>
            </a:r>
            <a:endParaRPr sz="15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dirty="0">
                <a:solidFill>
                  <a:srgbClr val="5F5F61"/>
                </a:solidFill>
                <a:latin typeface="GT Pressura Regular"/>
                <a:cs typeface="GT Pressura Regular"/>
              </a:rPr>
              <a:t>Estimated attendance: </a:t>
            </a:r>
            <a:r>
              <a:rPr sz="15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30</a:t>
            </a:r>
            <a:endParaRPr sz="1500">
              <a:latin typeface="GT Pressura Regular"/>
              <a:cs typeface="GT Pressura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589908" y="7589380"/>
            <a:ext cx="351091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3400" b="1" spc="-225" dirty="0">
                <a:solidFill>
                  <a:srgbClr val="3D81B9"/>
                </a:solidFill>
                <a:latin typeface="Trebuchet MS"/>
                <a:cs typeface="Trebuchet MS"/>
              </a:rPr>
              <a:t>~315</a:t>
            </a:r>
            <a:r>
              <a:rPr sz="3400" b="1" spc="-325" dirty="0">
                <a:solidFill>
                  <a:srgbClr val="3D81B9"/>
                </a:solidFill>
                <a:latin typeface="Trebuchet MS"/>
                <a:cs typeface="Trebuchet MS"/>
              </a:rPr>
              <a:t> </a:t>
            </a:r>
            <a:r>
              <a:rPr sz="3400" b="1" spc="-10" dirty="0">
                <a:solidFill>
                  <a:srgbClr val="3D81B9"/>
                </a:solidFill>
                <a:latin typeface="Trebuchet MS"/>
                <a:cs typeface="Trebuchet MS"/>
              </a:rPr>
              <a:t>Participants</a:t>
            </a:r>
            <a:endParaRPr sz="34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3400" b="1" spc="65" dirty="0">
                <a:solidFill>
                  <a:srgbClr val="3D81B9"/>
                </a:solidFill>
                <a:latin typeface="Trebuchet MS"/>
                <a:cs typeface="Trebuchet MS"/>
              </a:rPr>
              <a:t>Combined</a:t>
            </a:r>
            <a:endParaRPr sz="3400">
              <a:latin typeface="Trebuchet MS"/>
              <a:cs typeface="Trebuchet M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939272" y="7327006"/>
            <a:ext cx="3392170" cy="1360170"/>
            <a:chOff x="7939272" y="7327006"/>
            <a:chExt cx="3392170" cy="1360170"/>
          </a:xfrm>
        </p:grpSpPr>
        <p:sp>
          <p:nvSpPr>
            <p:cNvPr id="28" name="object 28"/>
            <p:cNvSpPr/>
            <p:nvPr/>
          </p:nvSpPr>
          <p:spPr>
            <a:xfrm>
              <a:off x="7963545" y="7361956"/>
              <a:ext cx="61594" cy="72390"/>
            </a:xfrm>
            <a:custGeom>
              <a:avLst/>
              <a:gdLst/>
              <a:ahLst/>
              <a:cxnLst/>
              <a:rect l="l" t="t" r="r" b="b"/>
              <a:pathLst>
                <a:path w="61595" h="72390">
                  <a:moveTo>
                    <a:pt x="61506" y="0"/>
                  </a:moveTo>
                  <a:lnTo>
                    <a:pt x="42085" y="14061"/>
                  </a:lnTo>
                  <a:lnTo>
                    <a:pt x="25138" y="30945"/>
                  </a:lnTo>
                  <a:lnTo>
                    <a:pt x="10998" y="50308"/>
                  </a:lnTo>
                  <a:lnTo>
                    <a:pt x="0" y="71805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51977" y="7582272"/>
              <a:ext cx="0" cy="875665"/>
            </a:xfrm>
            <a:custGeom>
              <a:avLst/>
              <a:gdLst/>
              <a:ahLst/>
              <a:cxnLst/>
              <a:rect l="l" t="t" r="r" b="b"/>
              <a:pathLst>
                <a:path h="875665">
                  <a:moveTo>
                    <a:pt x="0" y="0"/>
                  </a:moveTo>
                  <a:lnTo>
                    <a:pt x="0" y="87508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51972" y="7456165"/>
              <a:ext cx="4445" cy="74930"/>
            </a:xfrm>
            <a:custGeom>
              <a:avLst/>
              <a:gdLst/>
              <a:ahLst/>
              <a:cxnLst/>
              <a:rect l="l" t="t" r="r" b="b"/>
              <a:pathLst>
                <a:path w="4445" h="74929">
                  <a:moveTo>
                    <a:pt x="4267" y="0"/>
                  </a:moveTo>
                  <a:lnTo>
                    <a:pt x="2427" y="8739"/>
                  </a:lnTo>
                  <a:lnTo>
                    <a:pt x="1090" y="17651"/>
                  </a:lnTo>
                  <a:lnTo>
                    <a:pt x="275" y="26722"/>
                  </a:lnTo>
                  <a:lnTo>
                    <a:pt x="0" y="35941"/>
                  </a:lnTo>
                  <a:lnTo>
                    <a:pt x="0" y="7446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974225" y="8601025"/>
              <a:ext cx="72390" cy="61594"/>
            </a:xfrm>
            <a:custGeom>
              <a:avLst/>
              <a:gdLst/>
              <a:ahLst/>
              <a:cxnLst/>
              <a:rect l="l" t="t" r="r" b="b"/>
              <a:pathLst>
                <a:path w="72390" h="61595">
                  <a:moveTo>
                    <a:pt x="0" y="0"/>
                  </a:moveTo>
                  <a:lnTo>
                    <a:pt x="14064" y="19415"/>
                  </a:lnTo>
                  <a:lnTo>
                    <a:pt x="30946" y="36364"/>
                  </a:lnTo>
                  <a:lnTo>
                    <a:pt x="50309" y="50511"/>
                  </a:lnTo>
                  <a:lnTo>
                    <a:pt x="71818" y="61518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51972" y="8483176"/>
              <a:ext cx="4445" cy="74930"/>
            </a:xfrm>
            <a:custGeom>
              <a:avLst/>
              <a:gdLst/>
              <a:ahLst/>
              <a:cxnLst/>
              <a:rect l="l" t="t" r="r" b="b"/>
              <a:pathLst>
                <a:path w="4445" h="74929">
                  <a:moveTo>
                    <a:pt x="0" y="0"/>
                  </a:moveTo>
                  <a:lnTo>
                    <a:pt x="0" y="38519"/>
                  </a:lnTo>
                  <a:lnTo>
                    <a:pt x="275" y="47737"/>
                  </a:lnTo>
                  <a:lnTo>
                    <a:pt x="1090" y="56808"/>
                  </a:lnTo>
                  <a:lnTo>
                    <a:pt x="2427" y="65720"/>
                  </a:lnTo>
                  <a:lnTo>
                    <a:pt x="4267" y="7446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93700" y="8674100"/>
              <a:ext cx="2908935" cy="0"/>
            </a:xfrm>
            <a:custGeom>
              <a:avLst/>
              <a:gdLst/>
              <a:ahLst/>
              <a:cxnLst/>
              <a:rect l="l" t="t" r="r" b="b"/>
              <a:pathLst>
                <a:path w="2908934">
                  <a:moveTo>
                    <a:pt x="0" y="0"/>
                  </a:moveTo>
                  <a:lnTo>
                    <a:pt x="2908452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068431" y="8669828"/>
              <a:ext cx="74295" cy="4445"/>
            </a:xfrm>
            <a:custGeom>
              <a:avLst/>
              <a:gdLst/>
              <a:ahLst/>
              <a:cxnLst/>
              <a:rect l="l" t="t" r="r" b="b"/>
              <a:pathLst>
                <a:path w="74295" h="4445">
                  <a:moveTo>
                    <a:pt x="0" y="0"/>
                  </a:moveTo>
                  <a:lnTo>
                    <a:pt x="8741" y="1840"/>
                  </a:lnTo>
                  <a:lnTo>
                    <a:pt x="17656" y="3176"/>
                  </a:lnTo>
                  <a:lnTo>
                    <a:pt x="26728" y="3991"/>
                  </a:lnTo>
                  <a:lnTo>
                    <a:pt x="35941" y="4267"/>
                  </a:lnTo>
                  <a:lnTo>
                    <a:pt x="74180" y="4267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245265" y="8580044"/>
              <a:ext cx="61594" cy="72390"/>
            </a:xfrm>
            <a:custGeom>
              <a:avLst/>
              <a:gdLst/>
              <a:ahLst/>
              <a:cxnLst/>
              <a:rect l="l" t="t" r="r" b="b"/>
              <a:pathLst>
                <a:path w="61595" h="72390">
                  <a:moveTo>
                    <a:pt x="0" y="71805"/>
                  </a:moveTo>
                  <a:lnTo>
                    <a:pt x="19420" y="57734"/>
                  </a:lnTo>
                  <a:lnTo>
                    <a:pt x="36368" y="40851"/>
                  </a:lnTo>
                  <a:lnTo>
                    <a:pt x="50508" y="21494"/>
                  </a:lnTo>
                  <a:lnTo>
                    <a:pt x="61506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127696" y="8669828"/>
              <a:ext cx="74295" cy="4445"/>
            </a:xfrm>
            <a:custGeom>
              <a:avLst/>
              <a:gdLst/>
              <a:ahLst/>
              <a:cxnLst/>
              <a:rect l="l" t="t" r="r" b="b"/>
              <a:pathLst>
                <a:path w="74295" h="4445">
                  <a:moveTo>
                    <a:pt x="0" y="4267"/>
                  </a:moveTo>
                  <a:lnTo>
                    <a:pt x="38239" y="4267"/>
                  </a:lnTo>
                  <a:lnTo>
                    <a:pt x="47459" y="3991"/>
                  </a:lnTo>
                  <a:lnTo>
                    <a:pt x="56534" y="3176"/>
                  </a:lnTo>
                  <a:lnTo>
                    <a:pt x="65446" y="1840"/>
                  </a:lnTo>
                  <a:lnTo>
                    <a:pt x="7418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318338" y="7556454"/>
              <a:ext cx="0" cy="875665"/>
            </a:xfrm>
            <a:custGeom>
              <a:avLst/>
              <a:gdLst/>
              <a:ahLst/>
              <a:cxnLst/>
              <a:rect l="l" t="t" r="r" b="b"/>
              <a:pathLst>
                <a:path h="875665">
                  <a:moveTo>
                    <a:pt x="0" y="875055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314069" y="8483176"/>
              <a:ext cx="4445" cy="74930"/>
            </a:xfrm>
            <a:custGeom>
              <a:avLst/>
              <a:gdLst/>
              <a:ahLst/>
              <a:cxnLst/>
              <a:rect l="l" t="t" r="r" b="b"/>
              <a:pathLst>
                <a:path w="4445" h="74929">
                  <a:moveTo>
                    <a:pt x="0" y="74460"/>
                  </a:moveTo>
                  <a:lnTo>
                    <a:pt x="1845" y="65720"/>
                  </a:lnTo>
                  <a:lnTo>
                    <a:pt x="3181" y="56808"/>
                  </a:lnTo>
                  <a:lnTo>
                    <a:pt x="3993" y="47737"/>
                  </a:lnTo>
                  <a:lnTo>
                    <a:pt x="4267" y="38519"/>
                  </a:lnTo>
                  <a:lnTo>
                    <a:pt x="426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224272" y="7351263"/>
              <a:ext cx="72390" cy="61594"/>
            </a:xfrm>
            <a:custGeom>
              <a:avLst/>
              <a:gdLst/>
              <a:ahLst/>
              <a:cxnLst/>
              <a:rect l="l" t="t" r="r" b="b"/>
              <a:pathLst>
                <a:path w="72390" h="61595">
                  <a:moveTo>
                    <a:pt x="71818" y="61518"/>
                  </a:moveTo>
                  <a:lnTo>
                    <a:pt x="57753" y="42103"/>
                  </a:lnTo>
                  <a:lnTo>
                    <a:pt x="40871" y="25153"/>
                  </a:lnTo>
                  <a:lnTo>
                    <a:pt x="21508" y="11007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314069" y="7456165"/>
              <a:ext cx="4445" cy="74930"/>
            </a:xfrm>
            <a:custGeom>
              <a:avLst/>
              <a:gdLst/>
              <a:ahLst/>
              <a:cxnLst/>
              <a:rect l="l" t="t" r="r" b="b"/>
              <a:pathLst>
                <a:path w="4445" h="74929">
                  <a:moveTo>
                    <a:pt x="4267" y="74460"/>
                  </a:moveTo>
                  <a:lnTo>
                    <a:pt x="4267" y="35941"/>
                  </a:lnTo>
                  <a:lnTo>
                    <a:pt x="3993" y="26722"/>
                  </a:lnTo>
                  <a:lnTo>
                    <a:pt x="3181" y="17651"/>
                  </a:lnTo>
                  <a:lnTo>
                    <a:pt x="1845" y="8739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162" y="7339707"/>
              <a:ext cx="2908935" cy="0"/>
            </a:xfrm>
            <a:custGeom>
              <a:avLst/>
              <a:gdLst/>
              <a:ahLst/>
              <a:cxnLst/>
              <a:rect l="l" t="t" r="r" b="b"/>
              <a:pathLst>
                <a:path w="2908934">
                  <a:moveTo>
                    <a:pt x="2908452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068431" y="7339706"/>
              <a:ext cx="3133725" cy="4445"/>
            </a:xfrm>
            <a:custGeom>
              <a:avLst/>
              <a:gdLst/>
              <a:ahLst/>
              <a:cxnLst/>
              <a:rect l="l" t="t" r="r" b="b"/>
              <a:pathLst>
                <a:path w="3133725" h="4445">
                  <a:moveTo>
                    <a:pt x="3133445" y="4267"/>
                  </a:moveTo>
                  <a:lnTo>
                    <a:pt x="3124711" y="2427"/>
                  </a:lnTo>
                  <a:lnTo>
                    <a:pt x="3115798" y="1090"/>
                  </a:lnTo>
                  <a:lnTo>
                    <a:pt x="3106724" y="275"/>
                  </a:lnTo>
                  <a:lnTo>
                    <a:pt x="3097504" y="0"/>
                  </a:lnTo>
                  <a:lnTo>
                    <a:pt x="3059264" y="0"/>
                  </a:lnTo>
                </a:path>
                <a:path w="3133725" h="4445">
                  <a:moveTo>
                    <a:pt x="74180" y="0"/>
                  </a:moveTo>
                  <a:lnTo>
                    <a:pt x="35941" y="0"/>
                  </a:lnTo>
                  <a:lnTo>
                    <a:pt x="26728" y="275"/>
                  </a:lnTo>
                  <a:lnTo>
                    <a:pt x="17656" y="1090"/>
                  </a:lnTo>
                  <a:lnTo>
                    <a:pt x="8741" y="2427"/>
                  </a:lnTo>
                  <a:lnTo>
                    <a:pt x="0" y="4267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45" name="object 4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95" dirty="0">
                <a:solidFill>
                  <a:srgbClr val="3D81B9"/>
                </a:solidFill>
              </a:rPr>
              <a:t>Community</a:t>
            </a:r>
            <a:r>
              <a:rPr spc="-350" dirty="0">
                <a:solidFill>
                  <a:srgbClr val="3D81B9"/>
                </a:solidFill>
              </a:rPr>
              <a:t> </a:t>
            </a:r>
            <a:r>
              <a:rPr spc="-50" dirty="0">
                <a:solidFill>
                  <a:srgbClr val="3D81B9"/>
                </a:solidFill>
              </a:rPr>
              <a:t>Engagement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363594"/>
            <a:ext cx="618744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140" dirty="0">
                <a:latin typeface="Trebuchet MS"/>
                <a:cs typeface="Trebuchet MS"/>
              </a:rPr>
              <a:t>What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spc="170" dirty="0">
                <a:latin typeface="Trebuchet MS"/>
                <a:cs typeface="Trebuchet MS"/>
              </a:rPr>
              <a:t>We</a:t>
            </a:r>
            <a:r>
              <a:rPr sz="3400" b="1" spc="-300" dirty="0">
                <a:latin typeface="Trebuchet MS"/>
                <a:cs typeface="Trebuchet MS"/>
              </a:rPr>
              <a:t> </a:t>
            </a:r>
            <a:r>
              <a:rPr sz="3400" b="1" spc="-20" dirty="0">
                <a:latin typeface="Trebuchet MS"/>
                <a:cs typeface="Trebuchet MS"/>
              </a:rPr>
              <a:t>Heard: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spc="-50" dirty="0">
                <a:latin typeface="Trebuchet MS"/>
                <a:cs typeface="Trebuchet MS"/>
              </a:rPr>
              <a:t>January-</a:t>
            </a:r>
            <a:r>
              <a:rPr sz="3400" b="1" spc="-20" dirty="0">
                <a:latin typeface="Trebuchet MS"/>
                <a:cs typeface="Trebuchet MS"/>
              </a:rPr>
              <a:t>June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6936" y="1935087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5" h="2169795">
                <a:moveTo>
                  <a:pt x="4146930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0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0" y="0"/>
                </a:lnTo>
                <a:close/>
              </a:path>
            </a:pathLst>
          </a:custGeom>
          <a:solidFill>
            <a:srgbClr val="FFF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01223" y="1935087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4" h="2169795">
                <a:moveTo>
                  <a:pt x="4146931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1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1" y="0"/>
                </a:lnTo>
                <a:close/>
              </a:path>
            </a:pathLst>
          </a:custGeom>
          <a:solidFill>
            <a:srgbClr val="F7AD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6936" y="4350274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5" h="2169795">
                <a:moveTo>
                  <a:pt x="4146930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0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0" y="0"/>
                </a:lnTo>
                <a:close/>
              </a:path>
            </a:pathLst>
          </a:custGeom>
          <a:solidFill>
            <a:srgbClr val="B5D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01223" y="4350274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4" h="2169795">
                <a:moveTo>
                  <a:pt x="4146931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1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1" y="0"/>
                </a:lnTo>
                <a:close/>
              </a:path>
            </a:pathLst>
          </a:custGeom>
          <a:solidFill>
            <a:srgbClr val="FFF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18424" y="4350274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4" h="2169795">
                <a:moveTo>
                  <a:pt x="4146931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1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1" y="0"/>
                </a:lnTo>
                <a:close/>
              </a:path>
            </a:pathLst>
          </a:custGeom>
          <a:solidFill>
            <a:srgbClr val="FFA7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18424" y="6740614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4" h="2169795">
                <a:moveTo>
                  <a:pt x="4146931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1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1" y="0"/>
                </a:lnTo>
                <a:close/>
              </a:path>
            </a:pathLst>
          </a:custGeom>
          <a:solidFill>
            <a:srgbClr val="F7AD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6936" y="6740614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5" h="2169795">
                <a:moveTo>
                  <a:pt x="4146930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0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0" y="0"/>
                </a:lnTo>
                <a:close/>
              </a:path>
            </a:pathLst>
          </a:custGeom>
          <a:solidFill>
            <a:srgbClr val="FFA7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01223" y="6740614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4" h="2169795">
                <a:moveTo>
                  <a:pt x="4146931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1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1" y="0"/>
                </a:lnTo>
                <a:close/>
              </a:path>
            </a:pathLst>
          </a:custGeom>
          <a:solidFill>
            <a:srgbClr val="B5D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18424" y="1935087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4" h="2169795">
                <a:moveTo>
                  <a:pt x="4146931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1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1" y="0"/>
                </a:lnTo>
                <a:close/>
              </a:path>
            </a:pathLst>
          </a:custGeom>
          <a:solidFill>
            <a:srgbClr val="FFF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27676" y="1924523"/>
            <a:ext cx="3385820" cy="150939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300" b="1" spc="-10" dirty="0">
                <a:solidFill>
                  <a:srgbClr val="FFA744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sz="2800" b="1" dirty="0">
                <a:latin typeface="GT Pressura Bold"/>
                <a:cs typeface="GT Pressura Bold"/>
              </a:rPr>
              <a:t>Walking</a:t>
            </a:r>
            <a:r>
              <a:rPr sz="2800" b="1" spc="-5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and</a:t>
            </a:r>
            <a:r>
              <a:rPr sz="2800" b="1" spc="-5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biking</a:t>
            </a:r>
            <a:r>
              <a:rPr sz="2800" b="1" spc="-50" dirty="0">
                <a:latin typeface="GT Pressura Bold"/>
                <a:cs typeface="GT Pressura Bold"/>
              </a:rPr>
              <a:t> </a:t>
            </a:r>
            <a:r>
              <a:rPr sz="2800" b="1" spc="-45" dirty="0">
                <a:latin typeface="GT Pressura Bold"/>
                <a:cs typeface="GT Pressura Bold"/>
              </a:rPr>
              <a:t>are </a:t>
            </a:r>
            <a:r>
              <a:rPr sz="2800" b="1" spc="-10" dirty="0">
                <a:latin typeface="GT Pressura Bold"/>
                <a:cs typeface="GT Pressura Bold"/>
              </a:rPr>
              <a:t>important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711893" y="1924523"/>
            <a:ext cx="3311525" cy="196659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300" b="1" spc="-10" dirty="0">
                <a:solidFill>
                  <a:srgbClr val="FFF200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3600"/>
              </a:lnSpc>
              <a:spcBef>
                <a:spcPts val="1090"/>
              </a:spcBef>
            </a:pPr>
            <a:r>
              <a:rPr sz="2800" b="1" dirty="0">
                <a:latin typeface="GT Pressura Bold"/>
                <a:cs typeface="GT Pressura Bold"/>
              </a:rPr>
              <a:t>Support</a:t>
            </a:r>
            <a:r>
              <a:rPr sz="2800" b="1" spc="-5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for</a:t>
            </a:r>
            <a:r>
              <a:rPr sz="2800" b="1" spc="-40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public </a:t>
            </a:r>
            <a:r>
              <a:rPr sz="2800" b="1" dirty="0">
                <a:latin typeface="GT Pressura Bold"/>
                <a:cs typeface="GT Pressura Bold"/>
              </a:rPr>
              <a:t>transit</a:t>
            </a:r>
            <a:r>
              <a:rPr sz="2800" b="1" spc="-80" dirty="0">
                <a:latin typeface="GT Pressura Bold"/>
                <a:cs typeface="GT Pressura Bold"/>
              </a:rPr>
              <a:t> </a:t>
            </a:r>
            <a:r>
              <a:rPr sz="2800" b="1" spc="-20" dirty="0">
                <a:latin typeface="GT Pressura Bold"/>
                <a:cs typeface="GT Pressura Bold"/>
              </a:rPr>
              <a:t>improvements </a:t>
            </a:r>
            <a:r>
              <a:rPr sz="2800" b="1" dirty="0">
                <a:latin typeface="GT Pressura Bold"/>
                <a:cs typeface="GT Pressura Bold"/>
              </a:rPr>
              <a:t>(more</a:t>
            </a:r>
            <a:r>
              <a:rPr sz="2800" b="1" spc="-90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stops)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7676" y="4339482"/>
            <a:ext cx="3499485" cy="150939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sz="2800" b="1" dirty="0">
                <a:latin typeface="GT Pressura Bold"/>
                <a:cs typeface="GT Pressura Bold"/>
              </a:rPr>
              <a:t>People</a:t>
            </a:r>
            <a:r>
              <a:rPr sz="2800" b="1" spc="-7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like</a:t>
            </a:r>
            <a:r>
              <a:rPr sz="2800" b="1" spc="-7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the</a:t>
            </a:r>
            <a:r>
              <a:rPr sz="2800" b="1" spc="-70" dirty="0">
                <a:latin typeface="GT Pressura Bold"/>
                <a:cs typeface="GT Pressura Bold"/>
              </a:rPr>
              <a:t> </a:t>
            </a:r>
            <a:r>
              <a:rPr sz="2800" b="1" spc="-20" dirty="0">
                <a:latin typeface="GT Pressura Bold"/>
                <a:cs typeface="GT Pressura Bold"/>
              </a:rPr>
              <a:t>views </a:t>
            </a:r>
            <a:r>
              <a:rPr sz="2800" b="1" dirty="0">
                <a:latin typeface="GT Pressura Bold"/>
                <a:cs typeface="GT Pressura Bold"/>
              </a:rPr>
              <a:t>and</a:t>
            </a:r>
            <a:r>
              <a:rPr sz="2800" b="1" spc="-5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historic</a:t>
            </a:r>
            <a:r>
              <a:rPr sz="2800" b="1" spc="-55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landmarks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11893" y="4339482"/>
            <a:ext cx="3074035" cy="196659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300" b="1" spc="-10" dirty="0">
                <a:solidFill>
                  <a:srgbClr val="FFA744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3600"/>
              </a:lnSpc>
              <a:spcBef>
                <a:spcPts val="1090"/>
              </a:spcBef>
            </a:pPr>
            <a:r>
              <a:rPr sz="2800" b="1" spc="-10" dirty="0">
                <a:latin typeface="GT Pressura Bold"/>
                <a:cs typeface="GT Pressura Bold"/>
              </a:rPr>
              <a:t>Improved</a:t>
            </a:r>
            <a:r>
              <a:rPr sz="2800" b="1" spc="-7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signage</a:t>
            </a:r>
            <a:r>
              <a:rPr sz="2800" b="1" spc="-70" dirty="0">
                <a:latin typeface="GT Pressura Bold"/>
                <a:cs typeface="GT Pressura Bold"/>
              </a:rPr>
              <a:t> </a:t>
            </a:r>
            <a:r>
              <a:rPr sz="2800" b="1" spc="-55" dirty="0">
                <a:latin typeface="GT Pressura Bold"/>
                <a:cs typeface="GT Pressura Bold"/>
              </a:rPr>
              <a:t>to </a:t>
            </a:r>
            <a:r>
              <a:rPr sz="2800" b="1" dirty="0">
                <a:latin typeface="GT Pressura Bold"/>
                <a:cs typeface="GT Pressura Bold"/>
              </a:rPr>
              <a:t>identify parking </a:t>
            </a:r>
            <a:r>
              <a:rPr sz="2800" b="1" spc="-50" dirty="0">
                <a:latin typeface="GT Pressura Bold"/>
                <a:cs typeface="GT Pressura Bold"/>
              </a:rPr>
              <a:t>&amp; </a:t>
            </a:r>
            <a:r>
              <a:rPr sz="2800" b="1" spc="-10" dirty="0">
                <a:latin typeface="GT Pressura Bold"/>
                <a:cs typeface="GT Pressura Bold"/>
              </a:rPr>
              <a:t>destinations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29219" y="4339482"/>
            <a:ext cx="3063875" cy="1936114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300" b="1" spc="-10" dirty="0">
                <a:solidFill>
                  <a:srgbClr val="FFF200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sz="2800" b="1" dirty="0">
                <a:latin typeface="GT Pressura Bold"/>
                <a:cs typeface="GT Pressura Bold"/>
              </a:rPr>
              <a:t>More</a:t>
            </a:r>
            <a:r>
              <a:rPr sz="2800" b="1" spc="-4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amenities,</a:t>
            </a:r>
            <a:r>
              <a:rPr sz="2800" b="1" spc="-155" dirty="0">
                <a:latin typeface="GT Pressura Bold"/>
                <a:cs typeface="GT Pressura Bold"/>
              </a:rPr>
              <a:t> </a:t>
            </a:r>
            <a:r>
              <a:rPr sz="2800" b="1" spc="-25" dirty="0">
                <a:latin typeface="GT Pressura Bold"/>
                <a:cs typeface="GT Pressura Bold"/>
              </a:rPr>
              <a:t>and </a:t>
            </a:r>
            <a:r>
              <a:rPr sz="2800" b="1" dirty="0">
                <a:latin typeface="GT Pressura Bold"/>
                <a:cs typeface="GT Pressura Bold"/>
              </a:rPr>
              <a:t>better</a:t>
            </a:r>
            <a:r>
              <a:rPr sz="2800" b="1" spc="-140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connections </a:t>
            </a:r>
            <a:r>
              <a:rPr sz="2800" b="1" dirty="0">
                <a:latin typeface="GT Pressura Bold"/>
                <a:cs typeface="GT Pressura Bold"/>
              </a:rPr>
              <a:t>between</a:t>
            </a:r>
            <a:r>
              <a:rPr sz="2800" b="1" spc="-130" dirty="0">
                <a:latin typeface="GT Pressura Bold"/>
                <a:cs typeface="GT Pressura Bold"/>
              </a:rPr>
              <a:t> </a:t>
            </a:r>
            <a:r>
              <a:rPr sz="2800" b="1" spc="-20" dirty="0">
                <a:latin typeface="GT Pressura Bold"/>
                <a:cs typeface="GT Pressura Bold"/>
              </a:rPr>
              <a:t>them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29219" y="6729663"/>
            <a:ext cx="3548379" cy="193675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300" b="1" spc="-10" dirty="0">
                <a:solidFill>
                  <a:srgbClr val="FFF200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sz="2800" b="1" dirty="0">
                <a:latin typeface="GT Pressura Bold"/>
                <a:cs typeface="GT Pressura Bold"/>
              </a:rPr>
              <a:t>Current</a:t>
            </a:r>
            <a:r>
              <a:rPr sz="2800" b="1" spc="-11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ways</a:t>
            </a:r>
            <a:r>
              <a:rPr sz="2800" b="1" spc="-9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of</a:t>
            </a:r>
            <a:r>
              <a:rPr sz="2800" b="1" spc="-95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going </a:t>
            </a:r>
            <a:r>
              <a:rPr sz="2800" b="1" dirty="0">
                <a:latin typeface="GT Pressura Bold"/>
                <a:cs typeface="GT Pressura Bold"/>
              </a:rPr>
              <a:t>to</a:t>
            </a:r>
            <a:r>
              <a:rPr sz="2800" b="1" spc="-7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the</a:t>
            </a:r>
            <a:r>
              <a:rPr sz="2800" b="1" spc="-65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waterfront</a:t>
            </a:r>
            <a:r>
              <a:rPr sz="2800" b="1" spc="-65" dirty="0">
                <a:latin typeface="GT Pressura Bold"/>
                <a:cs typeface="GT Pressura Bold"/>
              </a:rPr>
              <a:t> </a:t>
            </a:r>
            <a:r>
              <a:rPr sz="2800" b="1" spc="-25" dirty="0">
                <a:latin typeface="GT Pressura Bold"/>
                <a:cs typeface="GT Pressura Bold"/>
              </a:rPr>
              <a:t>are </a:t>
            </a:r>
            <a:r>
              <a:rPr sz="2800" b="1" dirty="0">
                <a:latin typeface="GT Pressura Bold"/>
                <a:cs typeface="GT Pressura Bold"/>
              </a:rPr>
              <a:t>personal car or </a:t>
            </a:r>
            <a:r>
              <a:rPr sz="2800" b="1" spc="-25" dirty="0">
                <a:latin typeface="GT Pressura Bold"/>
                <a:cs typeface="GT Pressura Bold"/>
              </a:rPr>
              <a:t>walking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27676" y="6729663"/>
            <a:ext cx="3470275" cy="193675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300" b="1" spc="-10" dirty="0">
                <a:solidFill>
                  <a:srgbClr val="FFF200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sz="2800" b="1" dirty="0">
                <a:latin typeface="GT Pressura Bold"/>
                <a:cs typeface="GT Pressura Bold"/>
              </a:rPr>
              <a:t>More</a:t>
            </a:r>
            <a:r>
              <a:rPr sz="2800" b="1" spc="-4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lighting,</a:t>
            </a:r>
            <a:r>
              <a:rPr sz="2800" b="1" spc="-155" dirty="0">
                <a:latin typeface="GT Pressura Bold"/>
                <a:cs typeface="GT Pressura Bold"/>
              </a:rPr>
              <a:t> </a:t>
            </a:r>
            <a:r>
              <a:rPr sz="2800" b="1" spc="-20" dirty="0">
                <a:latin typeface="GT Pressura Bold"/>
                <a:cs typeface="GT Pressura Bold"/>
              </a:rPr>
              <a:t>open </a:t>
            </a:r>
            <a:r>
              <a:rPr sz="2800" b="1" spc="-10" dirty="0">
                <a:latin typeface="GT Pressura Bold"/>
                <a:cs typeface="GT Pressura Bold"/>
              </a:rPr>
              <a:t>space,</a:t>
            </a:r>
            <a:r>
              <a:rPr sz="2800" b="1" spc="-12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seating,</a:t>
            </a:r>
            <a:r>
              <a:rPr sz="2800" b="1" spc="-12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and </a:t>
            </a:r>
            <a:r>
              <a:rPr sz="2800" b="1" spc="-25" dirty="0">
                <a:latin typeface="GT Pressura Bold"/>
                <a:cs typeface="GT Pressura Bold"/>
              </a:rPr>
              <a:t>art </a:t>
            </a:r>
            <a:r>
              <a:rPr sz="2800" b="1" dirty="0">
                <a:latin typeface="GT Pressura Bold"/>
                <a:cs typeface="GT Pressura Bold"/>
              </a:rPr>
              <a:t>along the </a:t>
            </a:r>
            <a:r>
              <a:rPr sz="2800" b="1" spc="-10" dirty="0">
                <a:latin typeface="GT Pressura Bold"/>
                <a:cs typeface="GT Pressura Bold"/>
              </a:rPr>
              <a:t>Promenades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11893" y="6729663"/>
            <a:ext cx="2759075" cy="196723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3600"/>
              </a:lnSpc>
              <a:spcBef>
                <a:spcPts val="1090"/>
              </a:spcBef>
            </a:pPr>
            <a:r>
              <a:rPr sz="2800" b="1" dirty="0">
                <a:latin typeface="GT Pressura Bold"/>
                <a:cs typeface="GT Pressura Bold"/>
              </a:rPr>
              <a:t>Interest</a:t>
            </a:r>
            <a:r>
              <a:rPr sz="2800" b="1" spc="-150" dirty="0">
                <a:latin typeface="GT Pressura Bold"/>
                <a:cs typeface="GT Pressura Bold"/>
              </a:rPr>
              <a:t> </a:t>
            </a:r>
            <a:r>
              <a:rPr sz="2800" b="1" spc="-35" dirty="0">
                <a:latin typeface="GT Pressura Bold"/>
                <a:cs typeface="GT Pressura Bold"/>
              </a:rPr>
              <a:t>in </a:t>
            </a:r>
            <a:r>
              <a:rPr sz="2800" b="1" dirty="0">
                <a:latin typeface="GT Pressura Bold"/>
                <a:cs typeface="GT Pressura Bold"/>
              </a:rPr>
              <a:t>sustainability </a:t>
            </a:r>
            <a:r>
              <a:rPr sz="2800" b="1" spc="-25" dirty="0">
                <a:latin typeface="GT Pressura Bold"/>
                <a:cs typeface="GT Pressura Bold"/>
              </a:rPr>
              <a:t>and </a:t>
            </a:r>
            <a:r>
              <a:rPr sz="2800" b="1" dirty="0">
                <a:latin typeface="GT Pressura Bold"/>
                <a:cs typeface="GT Pressura Bold"/>
              </a:rPr>
              <a:t>climate</a:t>
            </a:r>
            <a:r>
              <a:rPr sz="2800" b="1" spc="-70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resiliency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229219" y="1923992"/>
            <a:ext cx="3258185" cy="154051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300" b="1" spc="-10" dirty="0">
                <a:solidFill>
                  <a:srgbClr val="FFA744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7200"/>
              </a:lnSpc>
              <a:spcBef>
                <a:spcPts val="965"/>
              </a:spcBef>
            </a:pPr>
            <a:r>
              <a:rPr sz="2800" b="1" spc="-35" dirty="0">
                <a:latin typeface="GT Pressura Bold"/>
                <a:cs typeface="GT Pressura Bold"/>
              </a:rPr>
              <a:t>Trolley</a:t>
            </a:r>
            <a:r>
              <a:rPr sz="2800" b="1" spc="-8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and</a:t>
            </a:r>
            <a:r>
              <a:rPr sz="2800" b="1" spc="-8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water</a:t>
            </a:r>
            <a:r>
              <a:rPr sz="2800" b="1" spc="-85" dirty="0">
                <a:latin typeface="GT Pressura Bold"/>
                <a:cs typeface="GT Pressura Bold"/>
              </a:rPr>
              <a:t> </a:t>
            </a:r>
            <a:r>
              <a:rPr sz="2800" b="1" spc="-20" dirty="0">
                <a:latin typeface="GT Pressura Bold"/>
                <a:cs typeface="GT Pressura Bold"/>
              </a:rPr>
              <a:t>taxi </a:t>
            </a:r>
            <a:r>
              <a:rPr sz="2800" b="1" dirty="0">
                <a:latin typeface="GT Pressura Bold"/>
                <a:cs typeface="GT Pressura Bold"/>
              </a:rPr>
              <a:t>help</a:t>
            </a:r>
            <a:r>
              <a:rPr sz="2800" b="1" spc="-8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attract</a:t>
            </a:r>
            <a:r>
              <a:rPr sz="2800" b="1" spc="-70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visitors</a:t>
            </a:r>
            <a:endParaRPr sz="2800">
              <a:latin typeface="GT Pressura Bold"/>
              <a:cs typeface="GT Pressura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895" y="395728"/>
            <a:ext cx="40824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0" dirty="0">
                <a:solidFill>
                  <a:srgbClr val="3D81B9"/>
                </a:solidFill>
              </a:rPr>
              <a:t>Draft</a:t>
            </a:r>
            <a:r>
              <a:rPr spc="-370" dirty="0">
                <a:solidFill>
                  <a:srgbClr val="3D81B9"/>
                </a:solidFill>
              </a:rPr>
              <a:t> </a:t>
            </a:r>
            <a:r>
              <a:rPr spc="-100" dirty="0">
                <a:solidFill>
                  <a:srgbClr val="3D81B9"/>
                </a:solidFill>
              </a:rPr>
              <a:t>Plan</a:t>
            </a:r>
            <a:r>
              <a:rPr spc="-365" dirty="0">
                <a:solidFill>
                  <a:srgbClr val="3D81B9"/>
                </a:solidFill>
              </a:rPr>
              <a:t> </a:t>
            </a:r>
            <a:r>
              <a:rPr spc="-55" dirty="0">
                <a:solidFill>
                  <a:srgbClr val="3D81B9"/>
                </a:solidFill>
              </a:rPr>
              <a:t>Comments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363594"/>
            <a:ext cx="574802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140" dirty="0">
                <a:latin typeface="Trebuchet MS"/>
                <a:cs typeface="Trebuchet MS"/>
              </a:rPr>
              <a:t>What</a:t>
            </a:r>
            <a:r>
              <a:rPr sz="3400" b="1" spc="-330" dirty="0">
                <a:latin typeface="Trebuchet MS"/>
                <a:cs typeface="Trebuchet MS"/>
              </a:rPr>
              <a:t> </a:t>
            </a:r>
            <a:r>
              <a:rPr sz="3400" b="1" spc="170" dirty="0">
                <a:latin typeface="Trebuchet MS"/>
                <a:cs typeface="Trebuchet MS"/>
              </a:rPr>
              <a:t>We</a:t>
            </a:r>
            <a:r>
              <a:rPr sz="3400" b="1" spc="-325" dirty="0">
                <a:latin typeface="Trebuchet MS"/>
                <a:cs typeface="Trebuchet MS"/>
              </a:rPr>
              <a:t> </a:t>
            </a:r>
            <a:r>
              <a:rPr sz="3400" b="1" spc="-20" dirty="0">
                <a:latin typeface="Trebuchet MS"/>
                <a:cs typeface="Trebuchet MS"/>
              </a:rPr>
              <a:t>Heard:</a:t>
            </a:r>
            <a:r>
              <a:rPr sz="3400" b="1" spc="-330" dirty="0">
                <a:latin typeface="Trebuchet MS"/>
                <a:cs typeface="Trebuchet MS"/>
              </a:rPr>
              <a:t> </a:t>
            </a:r>
            <a:r>
              <a:rPr sz="3400" b="1" spc="65" dirty="0">
                <a:latin typeface="Trebuchet MS"/>
                <a:cs typeface="Trebuchet MS"/>
              </a:rPr>
              <a:t>September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6936" y="1935087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5" h="2169795">
                <a:moveTo>
                  <a:pt x="4146930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0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0" y="0"/>
                </a:lnTo>
                <a:close/>
              </a:path>
            </a:pathLst>
          </a:custGeom>
          <a:solidFill>
            <a:srgbClr val="FFF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482174" y="1916031"/>
            <a:ext cx="4286885" cy="2207895"/>
            <a:chOff x="5482174" y="1916031"/>
            <a:chExt cx="4286885" cy="2207895"/>
          </a:xfrm>
        </p:grpSpPr>
        <p:sp>
          <p:nvSpPr>
            <p:cNvPr id="6" name="object 6"/>
            <p:cNvSpPr/>
            <p:nvPr/>
          </p:nvSpPr>
          <p:spPr>
            <a:xfrm>
              <a:off x="5501223" y="1935087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4" h="2169795">
                  <a:moveTo>
                    <a:pt x="4146931" y="0"/>
                  </a:moveTo>
                  <a:lnTo>
                    <a:pt x="101828" y="0"/>
                  </a:lnTo>
                  <a:lnTo>
                    <a:pt x="62193" y="8002"/>
                  </a:lnTo>
                  <a:lnTo>
                    <a:pt x="29825" y="29825"/>
                  </a:lnTo>
                  <a:lnTo>
                    <a:pt x="8002" y="62193"/>
                  </a:lnTo>
                  <a:lnTo>
                    <a:pt x="0" y="101828"/>
                  </a:lnTo>
                  <a:lnTo>
                    <a:pt x="0" y="2067369"/>
                  </a:lnTo>
                  <a:lnTo>
                    <a:pt x="8002" y="2107004"/>
                  </a:lnTo>
                  <a:lnTo>
                    <a:pt x="29825" y="2139372"/>
                  </a:lnTo>
                  <a:lnTo>
                    <a:pt x="62193" y="2161195"/>
                  </a:lnTo>
                  <a:lnTo>
                    <a:pt x="101828" y="2169198"/>
                  </a:lnTo>
                  <a:lnTo>
                    <a:pt x="4146931" y="2169198"/>
                  </a:lnTo>
                  <a:lnTo>
                    <a:pt x="4186566" y="2161195"/>
                  </a:lnTo>
                  <a:lnTo>
                    <a:pt x="4218933" y="2139372"/>
                  </a:lnTo>
                  <a:lnTo>
                    <a:pt x="4240757" y="2107004"/>
                  </a:lnTo>
                  <a:lnTo>
                    <a:pt x="4248759" y="2067369"/>
                  </a:lnTo>
                  <a:lnTo>
                    <a:pt x="4248759" y="101828"/>
                  </a:lnTo>
                  <a:lnTo>
                    <a:pt x="4240757" y="62193"/>
                  </a:lnTo>
                  <a:lnTo>
                    <a:pt x="4218933" y="29825"/>
                  </a:lnTo>
                  <a:lnTo>
                    <a:pt x="4186566" y="8002"/>
                  </a:lnTo>
                  <a:lnTo>
                    <a:pt x="4146931" y="0"/>
                  </a:lnTo>
                  <a:close/>
                </a:path>
              </a:pathLst>
            </a:custGeom>
            <a:solidFill>
              <a:srgbClr val="F7A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01228" y="2174803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0"/>
                  </a:moveTo>
                  <a:lnTo>
                    <a:pt x="0" y="1729384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37995" y="4104285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5">
                  <a:moveTo>
                    <a:pt x="0" y="0"/>
                  </a:moveTo>
                  <a:lnTo>
                    <a:pt x="3813848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49979" y="2135186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1729384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99363" y="1935087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5">
                  <a:moveTo>
                    <a:pt x="3813848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01224" y="1935081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4" h="2169795">
                  <a:moveTo>
                    <a:pt x="11785" y="54241"/>
                  </a:moveTo>
                  <a:lnTo>
                    <a:pt x="6772" y="65250"/>
                  </a:lnTo>
                  <a:lnTo>
                    <a:pt x="3073" y="76915"/>
                  </a:lnTo>
                  <a:lnTo>
                    <a:pt x="784" y="89140"/>
                  </a:lnTo>
                  <a:lnTo>
                    <a:pt x="0" y="101828"/>
                  </a:lnTo>
                  <a:lnTo>
                    <a:pt x="0" y="160489"/>
                  </a:lnTo>
                </a:path>
                <a:path w="4248784" h="2169795">
                  <a:moveTo>
                    <a:pt x="0" y="2008720"/>
                  </a:moveTo>
                  <a:lnTo>
                    <a:pt x="0" y="2067382"/>
                  </a:lnTo>
                  <a:lnTo>
                    <a:pt x="784" y="2080070"/>
                  </a:lnTo>
                  <a:lnTo>
                    <a:pt x="3073" y="2092294"/>
                  </a:lnTo>
                  <a:lnTo>
                    <a:pt x="6772" y="2103959"/>
                  </a:lnTo>
                  <a:lnTo>
                    <a:pt x="11785" y="2114969"/>
                  </a:lnTo>
                </a:path>
                <a:path w="4248784" h="2169795">
                  <a:moveTo>
                    <a:pt x="54241" y="2157425"/>
                  </a:moveTo>
                  <a:lnTo>
                    <a:pt x="65249" y="2162436"/>
                  </a:lnTo>
                  <a:lnTo>
                    <a:pt x="76911" y="2166131"/>
                  </a:lnTo>
                  <a:lnTo>
                    <a:pt x="89135" y="2168415"/>
                  </a:lnTo>
                  <a:lnTo>
                    <a:pt x="101828" y="2169198"/>
                  </a:lnTo>
                  <a:lnTo>
                    <a:pt x="159511" y="2169198"/>
                  </a:lnTo>
                </a:path>
                <a:path w="4248784" h="2169795">
                  <a:moveTo>
                    <a:pt x="4089247" y="2169198"/>
                  </a:moveTo>
                  <a:lnTo>
                    <a:pt x="4146930" y="2169198"/>
                  </a:lnTo>
                  <a:lnTo>
                    <a:pt x="4159624" y="2168415"/>
                  </a:lnTo>
                  <a:lnTo>
                    <a:pt x="4171848" y="2166131"/>
                  </a:lnTo>
                  <a:lnTo>
                    <a:pt x="4183510" y="2162436"/>
                  </a:lnTo>
                  <a:lnTo>
                    <a:pt x="4194517" y="2157425"/>
                  </a:lnTo>
                </a:path>
                <a:path w="4248784" h="2169795">
                  <a:moveTo>
                    <a:pt x="4236974" y="2114969"/>
                  </a:moveTo>
                  <a:lnTo>
                    <a:pt x="4241987" y="2103959"/>
                  </a:lnTo>
                  <a:lnTo>
                    <a:pt x="4245686" y="2092294"/>
                  </a:lnTo>
                  <a:lnTo>
                    <a:pt x="4247975" y="2080070"/>
                  </a:lnTo>
                  <a:lnTo>
                    <a:pt x="4248759" y="2067382"/>
                  </a:lnTo>
                  <a:lnTo>
                    <a:pt x="4248759" y="2008720"/>
                  </a:lnTo>
                </a:path>
                <a:path w="4248784" h="2169795">
                  <a:moveTo>
                    <a:pt x="4248759" y="160489"/>
                  </a:moveTo>
                  <a:lnTo>
                    <a:pt x="4248759" y="101828"/>
                  </a:lnTo>
                  <a:lnTo>
                    <a:pt x="4247975" y="89140"/>
                  </a:lnTo>
                  <a:lnTo>
                    <a:pt x="4245686" y="76915"/>
                  </a:lnTo>
                  <a:lnTo>
                    <a:pt x="4241987" y="65250"/>
                  </a:lnTo>
                  <a:lnTo>
                    <a:pt x="4236974" y="54241"/>
                  </a:lnTo>
                </a:path>
                <a:path w="4248784" h="2169795">
                  <a:moveTo>
                    <a:pt x="4194517" y="11785"/>
                  </a:moveTo>
                  <a:lnTo>
                    <a:pt x="4183510" y="6772"/>
                  </a:lnTo>
                  <a:lnTo>
                    <a:pt x="4171848" y="3073"/>
                  </a:lnTo>
                  <a:lnTo>
                    <a:pt x="4159624" y="784"/>
                  </a:lnTo>
                  <a:lnTo>
                    <a:pt x="4146930" y="0"/>
                  </a:lnTo>
                  <a:lnTo>
                    <a:pt x="4089247" y="0"/>
                  </a:lnTo>
                </a:path>
                <a:path w="4248784" h="2169795">
                  <a:moveTo>
                    <a:pt x="159511" y="0"/>
                  </a:moveTo>
                  <a:lnTo>
                    <a:pt x="101828" y="0"/>
                  </a:lnTo>
                  <a:lnTo>
                    <a:pt x="89135" y="784"/>
                  </a:lnTo>
                  <a:lnTo>
                    <a:pt x="76911" y="3073"/>
                  </a:lnTo>
                  <a:lnTo>
                    <a:pt x="65249" y="6772"/>
                  </a:lnTo>
                  <a:lnTo>
                    <a:pt x="54241" y="11785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97886" y="4331218"/>
            <a:ext cx="4286885" cy="2207895"/>
            <a:chOff x="897886" y="4331218"/>
            <a:chExt cx="4286885" cy="2207895"/>
          </a:xfrm>
        </p:grpSpPr>
        <p:sp>
          <p:nvSpPr>
            <p:cNvPr id="13" name="object 13"/>
            <p:cNvSpPr/>
            <p:nvPr/>
          </p:nvSpPr>
          <p:spPr>
            <a:xfrm>
              <a:off x="916936" y="4350274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5" h="2169795">
                  <a:moveTo>
                    <a:pt x="4146930" y="0"/>
                  </a:moveTo>
                  <a:lnTo>
                    <a:pt x="101828" y="0"/>
                  </a:lnTo>
                  <a:lnTo>
                    <a:pt x="62193" y="8002"/>
                  </a:lnTo>
                  <a:lnTo>
                    <a:pt x="29825" y="29825"/>
                  </a:lnTo>
                  <a:lnTo>
                    <a:pt x="8002" y="62193"/>
                  </a:lnTo>
                  <a:lnTo>
                    <a:pt x="0" y="101828"/>
                  </a:lnTo>
                  <a:lnTo>
                    <a:pt x="0" y="2067369"/>
                  </a:lnTo>
                  <a:lnTo>
                    <a:pt x="8002" y="2107004"/>
                  </a:lnTo>
                  <a:lnTo>
                    <a:pt x="29825" y="2139372"/>
                  </a:lnTo>
                  <a:lnTo>
                    <a:pt x="62193" y="2161195"/>
                  </a:lnTo>
                  <a:lnTo>
                    <a:pt x="101828" y="2169198"/>
                  </a:lnTo>
                  <a:lnTo>
                    <a:pt x="4146930" y="2169198"/>
                  </a:lnTo>
                  <a:lnTo>
                    <a:pt x="4186566" y="2161195"/>
                  </a:lnTo>
                  <a:lnTo>
                    <a:pt x="4218933" y="2139372"/>
                  </a:lnTo>
                  <a:lnTo>
                    <a:pt x="4240757" y="2107004"/>
                  </a:lnTo>
                  <a:lnTo>
                    <a:pt x="4248759" y="2067369"/>
                  </a:lnTo>
                  <a:lnTo>
                    <a:pt x="4248759" y="101828"/>
                  </a:lnTo>
                  <a:lnTo>
                    <a:pt x="4240757" y="62193"/>
                  </a:lnTo>
                  <a:lnTo>
                    <a:pt x="4218933" y="29825"/>
                  </a:lnTo>
                  <a:lnTo>
                    <a:pt x="4186566" y="8002"/>
                  </a:lnTo>
                  <a:lnTo>
                    <a:pt x="4146930" y="0"/>
                  </a:lnTo>
                  <a:close/>
                </a:path>
              </a:pathLst>
            </a:custGeom>
            <a:solidFill>
              <a:srgbClr val="B5D2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6939" y="4589989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0"/>
                  </a:moveTo>
                  <a:lnTo>
                    <a:pt x="0" y="1729384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3707" y="6519471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5">
                  <a:moveTo>
                    <a:pt x="0" y="0"/>
                  </a:moveTo>
                  <a:lnTo>
                    <a:pt x="3813848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165690" y="4550371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1729384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15075" y="4350274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5">
                  <a:moveTo>
                    <a:pt x="3813848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6936" y="4350268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5" h="2169795">
                  <a:moveTo>
                    <a:pt x="11785" y="54241"/>
                  </a:moveTo>
                  <a:lnTo>
                    <a:pt x="6772" y="65250"/>
                  </a:lnTo>
                  <a:lnTo>
                    <a:pt x="3073" y="76915"/>
                  </a:lnTo>
                  <a:lnTo>
                    <a:pt x="784" y="89140"/>
                  </a:lnTo>
                  <a:lnTo>
                    <a:pt x="0" y="101828"/>
                  </a:lnTo>
                  <a:lnTo>
                    <a:pt x="0" y="160489"/>
                  </a:lnTo>
                </a:path>
                <a:path w="4248785" h="2169795">
                  <a:moveTo>
                    <a:pt x="0" y="2008720"/>
                  </a:moveTo>
                  <a:lnTo>
                    <a:pt x="0" y="2067382"/>
                  </a:lnTo>
                  <a:lnTo>
                    <a:pt x="784" y="2080070"/>
                  </a:lnTo>
                  <a:lnTo>
                    <a:pt x="3073" y="2092294"/>
                  </a:lnTo>
                  <a:lnTo>
                    <a:pt x="6772" y="2103959"/>
                  </a:lnTo>
                  <a:lnTo>
                    <a:pt x="11785" y="2114969"/>
                  </a:lnTo>
                </a:path>
                <a:path w="4248785" h="2169795">
                  <a:moveTo>
                    <a:pt x="54241" y="2157425"/>
                  </a:moveTo>
                  <a:lnTo>
                    <a:pt x="65249" y="2162436"/>
                  </a:lnTo>
                  <a:lnTo>
                    <a:pt x="76911" y="2166131"/>
                  </a:lnTo>
                  <a:lnTo>
                    <a:pt x="89135" y="2168415"/>
                  </a:lnTo>
                  <a:lnTo>
                    <a:pt x="101828" y="2169198"/>
                  </a:lnTo>
                  <a:lnTo>
                    <a:pt x="159511" y="2169198"/>
                  </a:lnTo>
                </a:path>
                <a:path w="4248785" h="2169795">
                  <a:moveTo>
                    <a:pt x="4089247" y="2169198"/>
                  </a:moveTo>
                  <a:lnTo>
                    <a:pt x="4146930" y="2169198"/>
                  </a:lnTo>
                  <a:lnTo>
                    <a:pt x="4159624" y="2168415"/>
                  </a:lnTo>
                  <a:lnTo>
                    <a:pt x="4171848" y="2166131"/>
                  </a:lnTo>
                  <a:lnTo>
                    <a:pt x="4183510" y="2162436"/>
                  </a:lnTo>
                  <a:lnTo>
                    <a:pt x="4194517" y="2157425"/>
                  </a:lnTo>
                </a:path>
                <a:path w="4248785" h="2169795">
                  <a:moveTo>
                    <a:pt x="4236974" y="2114969"/>
                  </a:moveTo>
                  <a:lnTo>
                    <a:pt x="4241987" y="2103959"/>
                  </a:lnTo>
                  <a:lnTo>
                    <a:pt x="4245686" y="2092294"/>
                  </a:lnTo>
                  <a:lnTo>
                    <a:pt x="4247975" y="2080070"/>
                  </a:lnTo>
                  <a:lnTo>
                    <a:pt x="4248759" y="2067382"/>
                  </a:lnTo>
                  <a:lnTo>
                    <a:pt x="4248759" y="2008720"/>
                  </a:lnTo>
                </a:path>
                <a:path w="4248785" h="2169795">
                  <a:moveTo>
                    <a:pt x="4248759" y="160489"/>
                  </a:moveTo>
                  <a:lnTo>
                    <a:pt x="4248759" y="101828"/>
                  </a:lnTo>
                  <a:lnTo>
                    <a:pt x="4247975" y="89140"/>
                  </a:lnTo>
                  <a:lnTo>
                    <a:pt x="4245686" y="76915"/>
                  </a:lnTo>
                  <a:lnTo>
                    <a:pt x="4241987" y="65250"/>
                  </a:lnTo>
                  <a:lnTo>
                    <a:pt x="4236974" y="54241"/>
                  </a:lnTo>
                </a:path>
                <a:path w="4248785" h="2169795">
                  <a:moveTo>
                    <a:pt x="4194517" y="11785"/>
                  </a:moveTo>
                  <a:lnTo>
                    <a:pt x="4183510" y="6772"/>
                  </a:lnTo>
                  <a:lnTo>
                    <a:pt x="4171848" y="3073"/>
                  </a:lnTo>
                  <a:lnTo>
                    <a:pt x="4159624" y="784"/>
                  </a:lnTo>
                  <a:lnTo>
                    <a:pt x="4146930" y="0"/>
                  </a:lnTo>
                  <a:lnTo>
                    <a:pt x="4089247" y="0"/>
                  </a:lnTo>
                </a:path>
                <a:path w="4248785" h="2169795">
                  <a:moveTo>
                    <a:pt x="159511" y="0"/>
                  </a:moveTo>
                  <a:lnTo>
                    <a:pt x="101828" y="0"/>
                  </a:lnTo>
                  <a:lnTo>
                    <a:pt x="89135" y="784"/>
                  </a:lnTo>
                  <a:lnTo>
                    <a:pt x="76911" y="3073"/>
                  </a:lnTo>
                  <a:lnTo>
                    <a:pt x="65249" y="6772"/>
                  </a:lnTo>
                  <a:lnTo>
                    <a:pt x="54241" y="11785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482174" y="4331218"/>
            <a:ext cx="4286885" cy="2207895"/>
            <a:chOff x="5482174" y="4331218"/>
            <a:chExt cx="4286885" cy="2207895"/>
          </a:xfrm>
        </p:grpSpPr>
        <p:sp>
          <p:nvSpPr>
            <p:cNvPr id="20" name="object 20"/>
            <p:cNvSpPr/>
            <p:nvPr/>
          </p:nvSpPr>
          <p:spPr>
            <a:xfrm>
              <a:off x="5501223" y="4350274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4" h="2169795">
                  <a:moveTo>
                    <a:pt x="4146931" y="0"/>
                  </a:moveTo>
                  <a:lnTo>
                    <a:pt x="101828" y="0"/>
                  </a:lnTo>
                  <a:lnTo>
                    <a:pt x="62193" y="8002"/>
                  </a:lnTo>
                  <a:lnTo>
                    <a:pt x="29825" y="29825"/>
                  </a:lnTo>
                  <a:lnTo>
                    <a:pt x="8002" y="62193"/>
                  </a:lnTo>
                  <a:lnTo>
                    <a:pt x="0" y="101828"/>
                  </a:lnTo>
                  <a:lnTo>
                    <a:pt x="0" y="2067369"/>
                  </a:lnTo>
                  <a:lnTo>
                    <a:pt x="8002" y="2107004"/>
                  </a:lnTo>
                  <a:lnTo>
                    <a:pt x="29825" y="2139372"/>
                  </a:lnTo>
                  <a:lnTo>
                    <a:pt x="62193" y="2161195"/>
                  </a:lnTo>
                  <a:lnTo>
                    <a:pt x="101828" y="2169198"/>
                  </a:lnTo>
                  <a:lnTo>
                    <a:pt x="4146931" y="2169198"/>
                  </a:lnTo>
                  <a:lnTo>
                    <a:pt x="4186566" y="2161195"/>
                  </a:lnTo>
                  <a:lnTo>
                    <a:pt x="4218933" y="2139372"/>
                  </a:lnTo>
                  <a:lnTo>
                    <a:pt x="4240757" y="2107004"/>
                  </a:lnTo>
                  <a:lnTo>
                    <a:pt x="4248759" y="2067369"/>
                  </a:lnTo>
                  <a:lnTo>
                    <a:pt x="4248759" y="101828"/>
                  </a:lnTo>
                  <a:lnTo>
                    <a:pt x="4240757" y="62193"/>
                  </a:lnTo>
                  <a:lnTo>
                    <a:pt x="4218933" y="29825"/>
                  </a:lnTo>
                  <a:lnTo>
                    <a:pt x="4186566" y="8002"/>
                  </a:lnTo>
                  <a:lnTo>
                    <a:pt x="4146931" y="0"/>
                  </a:lnTo>
                  <a:close/>
                </a:path>
              </a:pathLst>
            </a:custGeom>
            <a:solidFill>
              <a:srgbClr val="FFF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01228" y="4589989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0"/>
                  </a:moveTo>
                  <a:lnTo>
                    <a:pt x="0" y="1729384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737995" y="6519471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5">
                  <a:moveTo>
                    <a:pt x="0" y="0"/>
                  </a:moveTo>
                  <a:lnTo>
                    <a:pt x="3813848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49979" y="4550371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1729384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99363" y="4350274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5">
                  <a:moveTo>
                    <a:pt x="3813848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01224" y="4350268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4" h="2169795">
                  <a:moveTo>
                    <a:pt x="11785" y="54241"/>
                  </a:moveTo>
                  <a:lnTo>
                    <a:pt x="6772" y="65250"/>
                  </a:lnTo>
                  <a:lnTo>
                    <a:pt x="3073" y="76915"/>
                  </a:lnTo>
                  <a:lnTo>
                    <a:pt x="784" y="89140"/>
                  </a:lnTo>
                  <a:lnTo>
                    <a:pt x="0" y="101828"/>
                  </a:lnTo>
                  <a:lnTo>
                    <a:pt x="0" y="160489"/>
                  </a:lnTo>
                </a:path>
                <a:path w="4248784" h="2169795">
                  <a:moveTo>
                    <a:pt x="0" y="2008720"/>
                  </a:moveTo>
                  <a:lnTo>
                    <a:pt x="0" y="2067382"/>
                  </a:lnTo>
                  <a:lnTo>
                    <a:pt x="784" y="2080070"/>
                  </a:lnTo>
                  <a:lnTo>
                    <a:pt x="3073" y="2092294"/>
                  </a:lnTo>
                  <a:lnTo>
                    <a:pt x="6772" y="2103959"/>
                  </a:lnTo>
                  <a:lnTo>
                    <a:pt x="11785" y="2114969"/>
                  </a:lnTo>
                </a:path>
                <a:path w="4248784" h="2169795">
                  <a:moveTo>
                    <a:pt x="54241" y="2157425"/>
                  </a:moveTo>
                  <a:lnTo>
                    <a:pt x="65249" y="2162436"/>
                  </a:lnTo>
                  <a:lnTo>
                    <a:pt x="76911" y="2166131"/>
                  </a:lnTo>
                  <a:lnTo>
                    <a:pt x="89135" y="2168415"/>
                  </a:lnTo>
                  <a:lnTo>
                    <a:pt x="101828" y="2169198"/>
                  </a:lnTo>
                  <a:lnTo>
                    <a:pt x="159511" y="2169198"/>
                  </a:lnTo>
                </a:path>
                <a:path w="4248784" h="2169795">
                  <a:moveTo>
                    <a:pt x="4089247" y="2169198"/>
                  </a:moveTo>
                  <a:lnTo>
                    <a:pt x="4146930" y="2169198"/>
                  </a:lnTo>
                  <a:lnTo>
                    <a:pt x="4159624" y="2168415"/>
                  </a:lnTo>
                  <a:lnTo>
                    <a:pt x="4171848" y="2166131"/>
                  </a:lnTo>
                  <a:lnTo>
                    <a:pt x="4183510" y="2162436"/>
                  </a:lnTo>
                  <a:lnTo>
                    <a:pt x="4194517" y="2157425"/>
                  </a:lnTo>
                </a:path>
                <a:path w="4248784" h="2169795">
                  <a:moveTo>
                    <a:pt x="4236974" y="2114969"/>
                  </a:moveTo>
                  <a:lnTo>
                    <a:pt x="4241987" y="2103959"/>
                  </a:lnTo>
                  <a:lnTo>
                    <a:pt x="4245686" y="2092294"/>
                  </a:lnTo>
                  <a:lnTo>
                    <a:pt x="4247975" y="2080070"/>
                  </a:lnTo>
                  <a:lnTo>
                    <a:pt x="4248759" y="2067382"/>
                  </a:lnTo>
                  <a:lnTo>
                    <a:pt x="4248759" y="2008720"/>
                  </a:lnTo>
                </a:path>
                <a:path w="4248784" h="2169795">
                  <a:moveTo>
                    <a:pt x="4248759" y="160489"/>
                  </a:moveTo>
                  <a:lnTo>
                    <a:pt x="4248759" y="101828"/>
                  </a:lnTo>
                  <a:lnTo>
                    <a:pt x="4247975" y="89140"/>
                  </a:lnTo>
                  <a:lnTo>
                    <a:pt x="4245686" y="76915"/>
                  </a:lnTo>
                  <a:lnTo>
                    <a:pt x="4241987" y="65250"/>
                  </a:lnTo>
                  <a:lnTo>
                    <a:pt x="4236974" y="54241"/>
                  </a:lnTo>
                </a:path>
                <a:path w="4248784" h="2169795">
                  <a:moveTo>
                    <a:pt x="4194517" y="11785"/>
                  </a:moveTo>
                  <a:lnTo>
                    <a:pt x="4183510" y="6772"/>
                  </a:lnTo>
                  <a:lnTo>
                    <a:pt x="4171848" y="3073"/>
                  </a:lnTo>
                  <a:lnTo>
                    <a:pt x="4159624" y="784"/>
                  </a:lnTo>
                  <a:lnTo>
                    <a:pt x="4146930" y="0"/>
                  </a:lnTo>
                  <a:lnTo>
                    <a:pt x="4089247" y="0"/>
                  </a:lnTo>
                </a:path>
                <a:path w="4248784" h="2169795">
                  <a:moveTo>
                    <a:pt x="159511" y="0"/>
                  </a:moveTo>
                  <a:lnTo>
                    <a:pt x="101828" y="0"/>
                  </a:lnTo>
                  <a:lnTo>
                    <a:pt x="89135" y="784"/>
                  </a:lnTo>
                  <a:lnTo>
                    <a:pt x="76911" y="3073"/>
                  </a:lnTo>
                  <a:lnTo>
                    <a:pt x="65249" y="6772"/>
                  </a:lnTo>
                  <a:lnTo>
                    <a:pt x="54241" y="11785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9999376" y="4331218"/>
            <a:ext cx="4286885" cy="2207895"/>
            <a:chOff x="9999376" y="4331218"/>
            <a:chExt cx="4286885" cy="2207895"/>
          </a:xfrm>
        </p:grpSpPr>
        <p:sp>
          <p:nvSpPr>
            <p:cNvPr id="27" name="object 27"/>
            <p:cNvSpPr/>
            <p:nvPr/>
          </p:nvSpPr>
          <p:spPr>
            <a:xfrm>
              <a:off x="10018423" y="4350274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4" h="2169795">
                  <a:moveTo>
                    <a:pt x="4146931" y="0"/>
                  </a:moveTo>
                  <a:lnTo>
                    <a:pt x="101828" y="0"/>
                  </a:lnTo>
                  <a:lnTo>
                    <a:pt x="62193" y="8002"/>
                  </a:lnTo>
                  <a:lnTo>
                    <a:pt x="29825" y="29825"/>
                  </a:lnTo>
                  <a:lnTo>
                    <a:pt x="8002" y="62193"/>
                  </a:lnTo>
                  <a:lnTo>
                    <a:pt x="0" y="101828"/>
                  </a:lnTo>
                  <a:lnTo>
                    <a:pt x="0" y="2067369"/>
                  </a:lnTo>
                  <a:lnTo>
                    <a:pt x="8002" y="2107004"/>
                  </a:lnTo>
                  <a:lnTo>
                    <a:pt x="29825" y="2139372"/>
                  </a:lnTo>
                  <a:lnTo>
                    <a:pt x="62193" y="2161195"/>
                  </a:lnTo>
                  <a:lnTo>
                    <a:pt x="101828" y="2169198"/>
                  </a:lnTo>
                  <a:lnTo>
                    <a:pt x="4146931" y="2169198"/>
                  </a:lnTo>
                  <a:lnTo>
                    <a:pt x="4186566" y="2161195"/>
                  </a:lnTo>
                  <a:lnTo>
                    <a:pt x="4218933" y="2139372"/>
                  </a:lnTo>
                  <a:lnTo>
                    <a:pt x="4240757" y="2107004"/>
                  </a:lnTo>
                  <a:lnTo>
                    <a:pt x="4248759" y="2067369"/>
                  </a:lnTo>
                  <a:lnTo>
                    <a:pt x="4248759" y="101828"/>
                  </a:lnTo>
                  <a:lnTo>
                    <a:pt x="4240757" y="62193"/>
                  </a:lnTo>
                  <a:lnTo>
                    <a:pt x="4218933" y="29825"/>
                  </a:lnTo>
                  <a:lnTo>
                    <a:pt x="4186566" y="8002"/>
                  </a:lnTo>
                  <a:lnTo>
                    <a:pt x="4146931" y="0"/>
                  </a:lnTo>
                  <a:close/>
                </a:path>
              </a:pathLst>
            </a:custGeom>
            <a:solidFill>
              <a:srgbClr val="FFA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18429" y="4589989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0"/>
                  </a:moveTo>
                  <a:lnTo>
                    <a:pt x="0" y="1729384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255195" y="6519471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4">
                  <a:moveTo>
                    <a:pt x="0" y="0"/>
                  </a:moveTo>
                  <a:lnTo>
                    <a:pt x="3813848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267179" y="4550371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1729384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216565" y="4350274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4">
                  <a:moveTo>
                    <a:pt x="3813848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018426" y="4350268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4" h="2169795">
                  <a:moveTo>
                    <a:pt x="11785" y="54241"/>
                  </a:moveTo>
                  <a:lnTo>
                    <a:pt x="6772" y="65250"/>
                  </a:lnTo>
                  <a:lnTo>
                    <a:pt x="3073" y="76915"/>
                  </a:lnTo>
                  <a:lnTo>
                    <a:pt x="784" y="89140"/>
                  </a:lnTo>
                  <a:lnTo>
                    <a:pt x="0" y="101828"/>
                  </a:lnTo>
                  <a:lnTo>
                    <a:pt x="0" y="160489"/>
                  </a:lnTo>
                </a:path>
                <a:path w="4248784" h="2169795">
                  <a:moveTo>
                    <a:pt x="0" y="2008720"/>
                  </a:moveTo>
                  <a:lnTo>
                    <a:pt x="0" y="2067382"/>
                  </a:lnTo>
                  <a:lnTo>
                    <a:pt x="784" y="2080070"/>
                  </a:lnTo>
                  <a:lnTo>
                    <a:pt x="3073" y="2092294"/>
                  </a:lnTo>
                  <a:lnTo>
                    <a:pt x="6772" y="2103959"/>
                  </a:lnTo>
                  <a:lnTo>
                    <a:pt x="11785" y="2114969"/>
                  </a:lnTo>
                </a:path>
                <a:path w="4248784" h="2169795">
                  <a:moveTo>
                    <a:pt x="54241" y="2157425"/>
                  </a:moveTo>
                  <a:lnTo>
                    <a:pt x="65249" y="2162436"/>
                  </a:lnTo>
                  <a:lnTo>
                    <a:pt x="76911" y="2166131"/>
                  </a:lnTo>
                  <a:lnTo>
                    <a:pt x="89135" y="2168415"/>
                  </a:lnTo>
                  <a:lnTo>
                    <a:pt x="101828" y="2169198"/>
                  </a:lnTo>
                  <a:lnTo>
                    <a:pt x="159511" y="2169198"/>
                  </a:lnTo>
                </a:path>
                <a:path w="4248784" h="2169795">
                  <a:moveTo>
                    <a:pt x="4089247" y="2169198"/>
                  </a:moveTo>
                  <a:lnTo>
                    <a:pt x="4146930" y="2169198"/>
                  </a:lnTo>
                  <a:lnTo>
                    <a:pt x="4159624" y="2168415"/>
                  </a:lnTo>
                  <a:lnTo>
                    <a:pt x="4171848" y="2166131"/>
                  </a:lnTo>
                  <a:lnTo>
                    <a:pt x="4183510" y="2162436"/>
                  </a:lnTo>
                  <a:lnTo>
                    <a:pt x="4194517" y="2157425"/>
                  </a:lnTo>
                </a:path>
                <a:path w="4248784" h="2169795">
                  <a:moveTo>
                    <a:pt x="4236974" y="2114969"/>
                  </a:moveTo>
                  <a:lnTo>
                    <a:pt x="4241987" y="2103959"/>
                  </a:lnTo>
                  <a:lnTo>
                    <a:pt x="4245686" y="2092294"/>
                  </a:lnTo>
                  <a:lnTo>
                    <a:pt x="4247975" y="2080070"/>
                  </a:lnTo>
                  <a:lnTo>
                    <a:pt x="4248759" y="2067382"/>
                  </a:lnTo>
                  <a:lnTo>
                    <a:pt x="4248759" y="2008720"/>
                  </a:lnTo>
                </a:path>
                <a:path w="4248784" h="2169795">
                  <a:moveTo>
                    <a:pt x="4248759" y="160489"/>
                  </a:moveTo>
                  <a:lnTo>
                    <a:pt x="4248759" y="101828"/>
                  </a:lnTo>
                  <a:lnTo>
                    <a:pt x="4247975" y="89140"/>
                  </a:lnTo>
                  <a:lnTo>
                    <a:pt x="4245686" y="76915"/>
                  </a:lnTo>
                  <a:lnTo>
                    <a:pt x="4241987" y="65250"/>
                  </a:lnTo>
                  <a:lnTo>
                    <a:pt x="4236974" y="54241"/>
                  </a:lnTo>
                </a:path>
                <a:path w="4248784" h="2169795">
                  <a:moveTo>
                    <a:pt x="4194517" y="11785"/>
                  </a:moveTo>
                  <a:lnTo>
                    <a:pt x="4183510" y="6772"/>
                  </a:lnTo>
                  <a:lnTo>
                    <a:pt x="4171848" y="3073"/>
                  </a:lnTo>
                  <a:lnTo>
                    <a:pt x="4159624" y="784"/>
                  </a:lnTo>
                  <a:lnTo>
                    <a:pt x="4146930" y="0"/>
                  </a:lnTo>
                  <a:lnTo>
                    <a:pt x="4089247" y="0"/>
                  </a:lnTo>
                </a:path>
                <a:path w="4248784" h="2169795">
                  <a:moveTo>
                    <a:pt x="159511" y="0"/>
                  </a:moveTo>
                  <a:lnTo>
                    <a:pt x="101828" y="0"/>
                  </a:lnTo>
                  <a:lnTo>
                    <a:pt x="89135" y="784"/>
                  </a:lnTo>
                  <a:lnTo>
                    <a:pt x="76911" y="3073"/>
                  </a:lnTo>
                  <a:lnTo>
                    <a:pt x="65249" y="6772"/>
                  </a:lnTo>
                  <a:lnTo>
                    <a:pt x="54241" y="11785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10018424" y="6740614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4" h="2169795">
                <a:moveTo>
                  <a:pt x="4146931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1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1" y="0"/>
                </a:lnTo>
                <a:close/>
              </a:path>
            </a:pathLst>
          </a:custGeom>
          <a:solidFill>
            <a:srgbClr val="F7AD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6936" y="6740614"/>
            <a:ext cx="4248785" cy="2169795"/>
          </a:xfrm>
          <a:custGeom>
            <a:avLst/>
            <a:gdLst/>
            <a:ahLst/>
            <a:cxnLst/>
            <a:rect l="l" t="t" r="r" b="b"/>
            <a:pathLst>
              <a:path w="4248785" h="2169795">
                <a:moveTo>
                  <a:pt x="4146930" y="0"/>
                </a:moveTo>
                <a:lnTo>
                  <a:pt x="101828" y="0"/>
                </a:lnTo>
                <a:lnTo>
                  <a:pt x="62193" y="8002"/>
                </a:lnTo>
                <a:lnTo>
                  <a:pt x="29825" y="29825"/>
                </a:lnTo>
                <a:lnTo>
                  <a:pt x="8002" y="62193"/>
                </a:lnTo>
                <a:lnTo>
                  <a:pt x="0" y="101828"/>
                </a:lnTo>
                <a:lnTo>
                  <a:pt x="0" y="2067369"/>
                </a:lnTo>
                <a:lnTo>
                  <a:pt x="8002" y="2107004"/>
                </a:lnTo>
                <a:lnTo>
                  <a:pt x="29825" y="2139372"/>
                </a:lnTo>
                <a:lnTo>
                  <a:pt x="62193" y="2161195"/>
                </a:lnTo>
                <a:lnTo>
                  <a:pt x="101828" y="2169198"/>
                </a:lnTo>
                <a:lnTo>
                  <a:pt x="4146930" y="2169198"/>
                </a:lnTo>
                <a:lnTo>
                  <a:pt x="4186566" y="2161195"/>
                </a:lnTo>
                <a:lnTo>
                  <a:pt x="4218933" y="2139372"/>
                </a:lnTo>
                <a:lnTo>
                  <a:pt x="4240757" y="2107004"/>
                </a:lnTo>
                <a:lnTo>
                  <a:pt x="4248759" y="2067369"/>
                </a:lnTo>
                <a:lnTo>
                  <a:pt x="4248759" y="101828"/>
                </a:lnTo>
                <a:lnTo>
                  <a:pt x="4240757" y="62193"/>
                </a:lnTo>
                <a:lnTo>
                  <a:pt x="4218933" y="29825"/>
                </a:lnTo>
                <a:lnTo>
                  <a:pt x="4186566" y="8002"/>
                </a:lnTo>
                <a:lnTo>
                  <a:pt x="4146930" y="0"/>
                </a:lnTo>
                <a:close/>
              </a:path>
            </a:pathLst>
          </a:custGeom>
          <a:solidFill>
            <a:srgbClr val="FFA74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5482174" y="6721564"/>
            <a:ext cx="4286885" cy="2207895"/>
            <a:chOff x="5482174" y="6721564"/>
            <a:chExt cx="4286885" cy="2207895"/>
          </a:xfrm>
        </p:grpSpPr>
        <p:sp>
          <p:nvSpPr>
            <p:cNvPr id="36" name="object 36"/>
            <p:cNvSpPr/>
            <p:nvPr/>
          </p:nvSpPr>
          <p:spPr>
            <a:xfrm>
              <a:off x="5501223" y="6740614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4" h="2169795">
                  <a:moveTo>
                    <a:pt x="4146931" y="0"/>
                  </a:moveTo>
                  <a:lnTo>
                    <a:pt x="101828" y="0"/>
                  </a:lnTo>
                  <a:lnTo>
                    <a:pt x="62193" y="8002"/>
                  </a:lnTo>
                  <a:lnTo>
                    <a:pt x="29825" y="29825"/>
                  </a:lnTo>
                  <a:lnTo>
                    <a:pt x="8002" y="62193"/>
                  </a:lnTo>
                  <a:lnTo>
                    <a:pt x="0" y="101828"/>
                  </a:lnTo>
                  <a:lnTo>
                    <a:pt x="0" y="2067369"/>
                  </a:lnTo>
                  <a:lnTo>
                    <a:pt x="8002" y="2107004"/>
                  </a:lnTo>
                  <a:lnTo>
                    <a:pt x="29825" y="2139372"/>
                  </a:lnTo>
                  <a:lnTo>
                    <a:pt x="62193" y="2161195"/>
                  </a:lnTo>
                  <a:lnTo>
                    <a:pt x="101828" y="2169198"/>
                  </a:lnTo>
                  <a:lnTo>
                    <a:pt x="4146931" y="2169198"/>
                  </a:lnTo>
                  <a:lnTo>
                    <a:pt x="4186566" y="2161195"/>
                  </a:lnTo>
                  <a:lnTo>
                    <a:pt x="4218933" y="2139372"/>
                  </a:lnTo>
                  <a:lnTo>
                    <a:pt x="4240757" y="2107004"/>
                  </a:lnTo>
                  <a:lnTo>
                    <a:pt x="4248759" y="2067369"/>
                  </a:lnTo>
                  <a:lnTo>
                    <a:pt x="4248759" y="101828"/>
                  </a:lnTo>
                  <a:lnTo>
                    <a:pt x="4240757" y="62193"/>
                  </a:lnTo>
                  <a:lnTo>
                    <a:pt x="4218933" y="29825"/>
                  </a:lnTo>
                  <a:lnTo>
                    <a:pt x="4186566" y="8002"/>
                  </a:lnTo>
                  <a:lnTo>
                    <a:pt x="4146931" y="0"/>
                  </a:lnTo>
                  <a:close/>
                </a:path>
              </a:pathLst>
            </a:custGeom>
            <a:solidFill>
              <a:srgbClr val="B5D2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01228" y="6980329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40">
                  <a:moveTo>
                    <a:pt x="0" y="0"/>
                  </a:moveTo>
                  <a:lnTo>
                    <a:pt x="0" y="1729384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737995" y="8909812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5">
                  <a:moveTo>
                    <a:pt x="0" y="0"/>
                  </a:moveTo>
                  <a:lnTo>
                    <a:pt x="3813848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749979" y="6940712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40">
                  <a:moveTo>
                    <a:pt x="0" y="1729384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699363" y="6740614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5">
                  <a:moveTo>
                    <a:pt x="3813848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501224" y="6740617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4" h="2169795">
                  <a:moveTo>
                    <a:pt x="11785" y="54229"/>
                  </a:moveTo>
                  <a:lnTo>
                    <a:pt x="6772" y="65238"/>
                  </a:lnTo>
                  <a:lnTo>
                    <a:pt x="3073" y="76903"/>
                  </a:lnTo>
                  <a:lnTo>
                    <a:pt x="784" y="89128"/>
                  </a:lnTo>
                  <a:lnTo>
                    <a:pt x="0" y="101815"/>
                  </a:lnTo>
                  <a:lnTo>
                    <a:pt x="0" y="160477"/>
                  </a:lnTo>
                </a:path>
                <a:path w="4248784" h="2169795">
                  <a:moveTo>
                    <a:pt x="0" y="2008708"/>
                  </a:moveTo>
                  <a:lnTo>
                    <a:pt x="0" y="2067369"/>
                  </a:lnTo>
                  <a:lnTo>
                    <a:pt x="784" y="2080062"/>
                  </a:lnTo>
                  <a:lnTo>
                    <a:pt x="3073" y="2092286"/>
                  </a:lnTo>
                  <a:lnTo>
                    <a:pt x="6772" y="2103949"/>
                  </a:lnTo>
                  <a:lnTo>
                    <a:pt x="11785" y="2114956"/>
                  </a:lnTo>
                </a:path>
                <a:path w="4248784" h="2169795">
                  <a:moveTo>
                    <a:pt x="54241" y="2157412"/>
                  </a:moveTo>
                  <a:lnTo>
                    <a:pt x="65249" y="2162425"/>
                  </a:lnTo>
                  <a:lnTo>
                    <a:pt x="76911" y="2166124"/>
                  </a:lnTo>
                  <a:lnTo>
                    <a:pt x="89135" y="2168413"/>
                  </a:lnTo>
                  <a:lnTo>
                    <a:pt x="101828" y="2169198"/>
                  </a:lnTo>
                  <a:lnTo>
                    <a:pt x="159511" y="2169198"/>
                  </a:lnTo>
                </a:path>
                <a:path w="4248784" h="2169795">
                  <a:moveTo>
                    <a:pt x="4089247" y="2169198"/>
                  </a:moveTo>
                  <a:lnTo>
                    <a:pt x="4146930" y="2169198"/>
                  </a:lnTo>
                  <a:lnTo>
                    <a:pt x="4159624" y="2168413"/>
                  </a:lnTo>
                  <a:lnTo>
                    <a:pt x="4171848" y="2166124"/>
                  </a:lnTo>
                  <a:lnTo>
                    <a:pt x="4183510" y="2162425"/>
                  </a:lnTo>
                  <a:lnTo>
                    <a:pt x="4194517" y="2157412"/>
                  </a:lnTo>
                </a:path>
                <a:path w="4248784" h="2169795">
                  <a:moveTo>
                    <a:pt x="4236974" y="2114956"/>
                  </a:moveTo>
                  <a:lnTo>
                    <a:pt x="4241987" y="2103949"/>
                  </a:lnTo>
                  <a:lnTo>
                    <a:pt x="4245686" y="2092286"/>
                  </a:lnTo>
                  <a:lnTo>
                    <a:pt x="4247975" y="2080062"/>
                  </a:lnTo>
                  <a:lnTo>
                    <a:pt x="4248759" y="2067369"/>
                  </a:lnTo>
                  <a:lnTo>
                    <a:pt x="4248759" y="2008708"/>
                  </a:lnTo>
                </a:path>
                <a:path w="4248784" h="2169795">
                  <a:moveTo>
                    <a:pt x="4248759" y="160477"/>
                  </a:moveTo>
                  <a:lnTo>
                    <a:pt x="4248759" y="101815"/>
                  </a:lnTo>
                  <a:lnTo>
                    <a:pt x="4247975" y="89128"/>
                  </a:lnTo>
                  <a:lnTo>
                    <a:pt x="4245686" y="76903"/>
                  </a:lnTo>
                  <a:lnTo>
                    <a:pt x="4241987" y="65238"/>
                  </a:lnTo>
                  <a:lnTo>
                    <a:pt x="4236974" y="54229"/>
                  </a:lnTo>
                </a:path>
                <a:path w="4248784" h="2169795">
                  <a:moveTo>
                    <a:pt x="4194517" y="11772"/>
                  </a:moveTo>
                  <a:lnTo>
                    <a:pt x="4183510" y="6761"/>
                  </a:lnTo>
                  <a:lnTo>
                    <a:pt x="4171848" y="3067"/>
                  </a:lnTo>
                  <a:lnTo>
                    <a:pt x="4159624" y="782"/>
                  </a:lnTo>
                  <a:lnTo>
                    <a:pt x="4146930" y="0"/>
                  </a:lnTo>
                  <a:lnTo>
                    <a:pt x="4089247" y="0"/>
                  </a:lnTo>
                </a:path>
                <a:path w="4248784" h="2169795">
                  <a:moveTo>
                    <a:pt x="159511" y="0"/>
                  </a:moveTo>
                  <a:lnTo>
                    <a:pt x="101828" y="0"/>
                  </a:lnTo>
                  <a:lnTo>
                    <a:pt x="89135" y="782"/>
                  </a:lnTo>
                  <a:lnTo>
                    <a:pt x="76911" y="3067"/>
                  </a:lnTo>
                  <a:lnTo>
                    <a:pt x="65249" y="6761"/>
                  </a:lnTo>
                  <a:lnTo>
                    <a:pt x="54241" y="11772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9999376" y="1916031"/>
            <a:ext cx="4286885" cy="2207895"/>
            <a:chOff x="9999376" y="1916031"/>
            <a:chExt cx="4286885" cy="2207895"/>
          </a:xfrm>
        </p:grpSpPr>
        <p:sp>
          <p:nvSpPr>
            <p:cNvPr id="43" name="object 43"/>
            <p:cNvSpPr/>
            <p:nvPr/>
          </p:nvSpPr>
          <p:spPr>
            <a:xfrm>
              <a:off x="10018423" y="1935087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4" h="2169795">
                  <a:moveTo>
                    <a:pt x="4146931" y="0"/>
                  </a:moveTo>
                  <a:lnTo>
                    <a:pt x="101828" y="0"/>
                  </a:lnTo>
                  <a:lnTo>
                    <a:pt x="62193" y="8002"/>
                  </a:lnTo>
                  <a:lnTo>
                    <a:pt x="29825" y="29825"/>
                  </a:lnTo>
                  <a:lnTo>
                    <a:pt x="8002" y="62193"/>
                  </a:lnTo>
                  <a:lnTo>
                    <a:pt x="0" y="101828"/>
                  </a:lnTo>
                  <a:lnTo>
                    <a:pt x="0" y="2067369"/>
                  </a:lnTo>
                  <a:lnTo>
                    <a:pt x="8002" y="2107004"/>
                  </a:lnTo>
                  <a:lnTo>
                    <a:pt x="29825" y="2139372"/>
                  </a:lnTo>
                  <a:lnTo>
                    <a:pt x="62193" y="2161195"/>
                  </a:lnTo>
                  <a:lnTo>
                    <a:pt x="101828" y="2169198"/>
                  </a:lnTo>
                  <a:lnTo>
                    <a:pt x="4146931" y="2169198"/>
                  </a:lnTo>
                  <a:lnTo>
                    <a:pt x="4186566" y="2161195"/>
                  </a:lnTo>
                  <a:lnTo>
                    <a:pt x="4218933" y="2139372"/>
                  </a:lnTo>
                  <a:lnTo>
                    <a:pt x="4240757" y="2107004"/>
                  </a:lnTo>
                  <a:lnTo>
                    <a:pt x="4248759" y="2067369"/>
                  </a:lnTo>
                  <a:lnTo>
                    <a:pt x="4248759" y="101828"/>
                  </a:lnTo>
                  <a:lnTo>
                    <a:pt x="4240757" y="62193"/>
                  </a:lnTo>
                  <a:lnTo>
                    <a:pt x="4218933" y="29825"/>
                  </a:lnTo>
                  <a:lnTo>
                    <a:pt x="4186566" y="8002"/>
                  </a:lnTo>
                  <a:lnTo>
                    <a:pt x="4146931" y="0"/>
                  </a:lnTo>
                  <a:close/>
                </a:path>
              </a:pathLst>
            </a:custGeom>
            <a:solidFill>
              <a:srgbClr val="FFF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018429" y="2174803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0"/>
                  </a:moveTo>
                  <a:lnTo>
                    <a:pt x="0" y="1729384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255195" y="4104285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4">
                  <a:moveTo>
                    <a:pt x="0" y="0"/>
                  </a:moveTo>
                  <a:lnTo>
                    <a:pt x="3813848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267179" y="2135186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1729384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216565" y="1935087"/>
              <a:ext cx="3814445" cy="0"/>
            </a:xfrm>
            <a:custGeom>
              <a:avLst/>
              <a:gdLst/>
              <a:ahLst/>
              <a:cxnLst/>
              <a:rect l="l" t="t" r="r" b="b"/>
              <a:pathLst>
                <a:path w="3814444">
                  <a:moveTo>
                    <a:pt x="3813848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18426" y="1935081"/>
              <a:ext cx="4248785" cy="2169795"/>
            </a:xfrm>
            <a:custGeom>
              <a:avLst/>
              <a:gdLst/>
              <a:ahLst/>
              <a:cxnLst/>
              <a:rect l="l" t="t" r="r" b="b"/>
              <a:pathLst>
                <a:path w="4248784" h="2169795">
                  <a:moveTo>
                    <a:pt x="11785" y="54241"/>
                  </a:moveTo>
                  <a:lnTo>
                    <a:pt x="6772" y="65250"/>
                  </a:lnTo>
                  <a:lnTo>
                    <a:pt x="3073" y="76915"/>
                  </a:lnTo>
                  <a:lnTo>
                    <a:pt x="784" y="89140"/>
                  </a:lnTo>
                  <a:lnTo>
                    <a:pt x="0" y="101828"/>
                  </a:lnTo>
                  <a:lnTo>
                    <a:pt x="0" y="160489"/>
                  </a:lnTo>
                </a:path>
                <a:path w="4248784" h="2169795">
                  <a:moveTo>
                    <a:pt x="0" y="2008720"/>
                  </a:moveTo>
                  <a:lnTo>
                    <a:pt x="0" y="2067382"/>
                  </a:lnTo>
                  <a:lnTo>
                    <a:pt x="784" y="2080070"/>
                  </a:lnTo>
                  <a:lnTo>
                    <a:pt x="3073" y="2092294"/>
                  </a:lnTo>
                  <a:lnTo>
                    <a:pt x="6772" y="2103959"/>
                  </a:lnTo>
                  <a:lnTo>
                    <a:pt x="11785" y="2114969"/>
                  </a:lnTo>
                </a:path>
                <a:path w="4248784" h="2169795">
                  <a:moveTo>
                    <a:pt x="54241" y="2157425"/>
                  </a:moveTo>
                  <a:lnTo>
                    <a:pt x="65249" y="2162436"/>
                  </a:lnTo>
                  <a:lnTo>
                    <a:pt x="76911" y="2166131"/>
                  </a:lnTo>
                  <a:lnTo>
                    <a:pt x="89135" y="2168415"/>
                  </a:lnTo>
                  <a:lnTo>
                    <a:pt x="101828" y="2169198"/>
                  </a:lnTo>
                  <a:lnTo>
                    <a:pt x="159511" y="2169198"/>
                  </a:lnTo>
                </a:path>
                <a:path w="4248784" h="2169795">
                  <a:moveTo>
                    <a:pt x="4089247" y="2169198"/>
                  </a:moveTo>
                  <a:lnTo>
                    <a:pt x="4146930" y="2169198"/>
                  </a:lnTo>
                  <a:lnTo>
                    <a:pt x="4159624" y="2168415"/>
                  </a:lnTo>
                  <a:lnTo>
                    <a:pt x="4171848" y="2166131"/>
                  </a:lnTo>
                  <a:lnTo>
                    <a:pt x="4183510" y="2162436"/>
                  </a:lnTo>
                  <a:lnTo>
                    <a:pt x="4194517" y="2157425"/>
                  </a:lnTo>
                </a:path>
                <a:path w="4248784" h="2169795">
                  <a:moveTo>
                    <a:pt x="4236974" y="2114969"/>
                  </a:moveTo>
                  <a:lnTo>
                    <a:pt x="4241987" y="2103959"/>
                  </a:lnTo>
                  <a:lnTo>
                    <a:pt x="4245686" y="2092294"/>
                  </a:lnTo>
                  <a:lnTo>
                    <a:pt x="4247975" y="2080070"/>
                  </a:lnTo>
                  <a:lnTo>
                    <a:pt x="4248759" y="2067382"/>
                  </a:lnTo>
                  <a:lnTo>
                    <a:pt x="4248759" y="2008720"/>
                  </a:lnTo>
                </a:path>
                <a:path w="4248784" h="2169795">
                  <a:moveTo>
                    <a:pt x="4248759" y="160489"/>
                  </a:moveTo>
                  <a:lnTo>
                    <a:pt x="4248759" y="101828"/>
                  </a:lnTo>
                  <a:lnTo>
                    <a:pt x="4247975" y="89140"/>
                  </a:lnTo>
                  <a:lnTo>
                    <a:pt x="4245686" y="76915"/>
                  </a:lnTo>
                  <a:lnTo>
                    <a:pt x="4241987" y="65250"/>
                  </a:lnTo>
                  <a:lnTo>
                    <a:pt x="4236974" y="54241"/>
                  </a:lnTo>
                </a:path>
                <a:path w="4248784" h="2169795">
                  <a:moveTo>
                    <a:pt x="4194517" y="11785"/>
                  </a:moveTo>
                  <a:lnTo>
                    <a:pt x="4183510" y="6772"/>
                  </a:lnTo>
                  <a:lnTo>
                    <a:pt x="4171848" y="3073"/>
                  </a:lnTo>
                  <a:lnTo>
                    <a:pt x="4159624" y="784"/>
                  </a:lnTo>
                  <a:lnTo>
                    <a:pt x="4146930" y="0"/>
                  </a:lnTo>
                  <a:lnTo>
                    <a:pt x="4089247" y="0"/>
                  </a:lnTo>
                </a:path>
                <a:path w="4248784" h="2169795">
                  <a:moveTo>
                    <a:pt x="159511" y="0"/>
                  </a:moveTo>
                  <a:lnTo>
                    <a:pt x="101828" y="0"/>
                  </a:lnTo>
                  <a:lnTo>
                    <a:pt x="89135" y="784"/>
                  </a:lnTo>
                  <a:lnTo>
                    <a:pt x="76911" y="3073"/>
                  </a:lnTo>
                  <a:lnTo>
                    <a:pt x="65249" y="6772"/>
                  </a:lnTo>
                  <a:lnTo>
                    <a:pt x="54241" y="11785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127676" y="1924523"/>
            <a:ext cx="3385820" cy="150939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300" b="1" spc="-10" dirty="0">
                <a:solidFill>
                  <a:srgbClr val="FFA744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sz="2800" b="1" dirty="0">
                <a:latin typeface="GT Pressura Bold"/>
                <a:cs typeface="GT Pressura Bold"/>
              </a:rPr>
              <a:t>Walking</a:t>
            </a:r>
            <a:r>
              <a:rPr sz="2800" b="1" spc="-5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and</a:t>
            </a:r>
            <a:r>
              <a:rPr sz="2800" b="1" spc="-5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biking</a:t>
            </a:r>
            <a:r>
              <a:rPr sz="2800" b="1" spc="-50" dirty="0">
                <a:latin typeface="GT Pressura Bold"/>
                <a:cs typeface="GT Pressura Bold"/>
              </a:rPr>
              <a:t> </a:t>
            </a:r>
            <a:r>
              <a:rPr sz="2800" b="1" spc="-45" dirty="0">
                <a:latin typeface="GT Pressura Bold"/>
                <a:cs typeface="GT Pressura Bold"/>
              </a:rPr>
              <a:t>are </a:t>
            </a:r>
            <a:r>
              <a:rPr sz="2800" b="1" spc="-10" dirty="0">
                <a:latin typeface="GT Pressura Bold"/>
                <a:cs typeface="GT Pressura Bold"/>
              </a:rPr>
              <a:t>important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59" name="object 5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60" name="object 6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5711893" y="1924523"/>
            <a:ext cx="3561715" cy="196659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300" b="1" spc="-10" dirty="0">
                <a:solidFill>
                  <a:srgbClr val="FFF200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3600"/>
              </a:lnSpc>
              <a:spcBef>
                <a:spcPts val="1090"/>
              </a:spcBef>
            </a:pPr>
            <a:r>
              <a:rPr sz="2800" b="1" dirty="0">
                <a:latin typeface="GT Pressura Bold"/>
                <a:cs typeface="GT Pressura Bold"/>
              </a:rPr>
              <a:t>Support</a:t>
            </a:r>
            <a:r>
              <a:rPr sz="2800" b="1" spc="-5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for</a:t>
            </a:r>
            <a:r>
              <a:rPr sz="2800" b="1" spc="-40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public </a:t>
            </a:r>
            <a:r>
              <a:rPr sz="2800" b="1" dirty="0">
                <a:latin typeface="GT Pressura Bold"/>
                <a:cs typeface="GT Pressura Bold"/>
              </a:rPr>
              <a:t>transit</a:t>
            </a:r>
            <a:r>
              <a:rPr sz="2800" b="1" spc="-80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improvements </a:t>
            </a:r>
            <a:r>
              <a:rPr sz="2800" b="1" dirty="0">
                <a:latin typeface="GT Pressura Bold"/>
                <a:cs typeface="GT Pressura Bold"/>
              </a:rPr>
              <a:t>(more</a:t>
            </a:r>
            <a:r>
              <a:rPr sz="2800" b="1" spc="-6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stops</a:t>
            </a:r>
            <a:r>
              <a:rPr sz="2800" b="1" spc="-50" dirty="0">
                <a:latin typeface="GT Pressura Bold"/>
                <a:cs typeface="GT Pressura Bold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&amp;</a:t>
            </a:r>
            <a:r>
              <a:rPr sz="2800" b="1" u="sng" spc="-50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 </a:t>
            </a:r>
            <a:r>
              <a:rPr sz="2800" b="1" u="sng" spc="-20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regional</a:t>
            </a:r>
            <a:r>
              <a:rPr sz="2800" b="1" spc="-20" dirty="0">
                <a:latin typeface="GT Pressura Bold"/>
                <a:cs typeface="GT Pressura Bold"/>
              </a:rPr>
              <a:t>)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27676" y="4339520"/>
            <a:ext cx="3499485" cy="150939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sz="2800" b="1" dirty="0">
                <a:latin typeface="GT Pressura Bold"/>
                <a:cs typeface="GT Pressura Bold"/>
              </a:rPr>
              <a:t>People</a:t>
            </a:r>
            <a:r>
              <a:rPr sz="2800" b="1" spc="-7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like</a:t>
            </a:r>
            <a:r>
              <a:rPr sz="2800" b="1" spc="-7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the</a:t>
            </a:r>
            <a:r>
              <a:rPr sz="2800" b="1" spc="-70" dirty="0">
                <a:latin typeface="GT Pressura Bold"/>
                <a:cs typeface="GT Pressura Bold"/>
              </a:rPr>
              <a:t> </a:t>
            </a:r>
            <a:r>
              <a:rPr sz="2800" b="1" spc="-20" dirty="0">
                <a:latin typeface="GT Pressura Bold"/>
                <a:cs typeface="GT Pressura Bold"/>
              </a:rPr>
              <a:t>views </a:t>
            </a:r>
            <a:r>
              <a:rPr sz="2800" b="1" dirty="0">
                <a:latin typeface="GT Pressura Bold"/>
                <a:cs typeface="GT Pressura Bold"/>
              </a:rPr>
              <a:t>and</a:t>
            </a:r>
            <a:r>
              <a:rPr sz="2800" b="1" spc="-55" dirty="0">
                <a:latin typeface="GT Pressura Bold"/>
                <a:cs typeface="GT Pressura Bold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historic</a:t>
            </a:r>
            <a:r>
              <a:rPr sz="2800" b="1" u="sng" spc="-55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landmarks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711893" y="4339520"/>
            <a:ext cx="3074035" cy="196659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300" b="1" spc="-10" dirty="0">
                <a:solidFill>
                  <a:srgbClr val="FFA744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3600"/>
              </a:lnSpc>
              <a:spcBef>
                <a:spcPts val="1090"/>
              </a:spcBef>
            </a:pPr>
            <a:r>
              <a:rPr sz="2800" b="1" spc="-10" dirty="0">
                <a:latin typeface="GT Pressura Bold"/>
                <a:cs typeface="GT Pressura Bold"/>
              </a:rPr>
              <a:t>Improved</a:t>
            </a:r>
            <a:r>
              <a:rPr sz="2800" b="1" spc="-7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signage</a:t>
            </a:r>
            <a:r>
              <a:rPr sz="2800" b="1" spc="-70" dirty="0">
                <a:latin typeface="GT Pressura Bold"/>
                <a:cs typeface="GT Pressura Bold"/>
              </a:rPr>
              <a:t> </a:t>
            </a:r>
            <a:r>
              <a:rPr sz="2800" b="1" spc="-55" dirty="0">
                <a:latin typeface="GT Pressura Bold"/>
                <a:cs typeface="GT Pressura Bold"/>
              </a:rPr>
              <a:t>to </a:t>
            </a:r>
            <a:r>
              <a:rPr sz="2800" b="1" dirty="0">
                <a:latin typeface="GT Pressura Bold"/>
                <a:cs typeface="GT Pressura Bold"/>
              </a:rPr>
              <a:t>identify parking </a:t>
            </a:r>
            <a:r>
              <a:rPr sz="2800" b="1" spc="-50" dirty="0">
                <a:latin typeface="GT Pressura Bold"/>
                <a:cs typeface="GT Pressura Bold"/>
              </a:rPr>
              <a:t>&amp; </a:t>
            </a:r>
            <a:r>
              <a:rPr sz="2800" b="1" spc="-10" dirty="0">
                <a:latin typeface="GT Pressura Bold"/>
                <a:cs typeface="GT Pressura Bold"/>
              </a:rPr>
              <a:t>destinations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229167" y="4339520"/>
            <a:ext cx="3827779" cy="1936114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300" b="1" spc="-10" dirty="0">
                <a:solidFill>
                  <a:srgbClr val="FFF200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sz="2800" b="1" dirty="0">
                <a:latin typeface="GT Pressura Bold"/>
                <a:cs typeface="GT Pressura Bold"/>
              </a:rPr>
              <a:t>More</a:t>
            </a:r>
            <a:r>
              <a:rPr sz="2800" b="1" spc="-4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amenities,</a:t>
            </a:r>
            <a:r>
              <a:rPr sz="2800" b="1" spc="-155" dirty="0">
                <a:latin typeface="GT Pressura Bold"/>
                <a:cs typeface="GT Pressura Bold"/>
              </a:rPr>
              <a:t> </a:t>
            </a:r>
            <a:r>
              <a:rPr sz="2800" b="1" spc="-25" dirty="0">
                <a:latin typeface="GT Pressura Bold"/>
                <a:cs typeface="GT Pressura Bold"/>
              </a:rPr>
              <a:t>and </a:t>
            </a:r>
            <a:r>
              <a:rPr sz="2800" b="1" dirty="0">
                <a:latin typeface="GT Pressura Bold"/>
                <a:cs typeface="GT Pressura Bold"/>
              </a:rPr>
              <a:t>better</a:t>
            </a:r>
            <a:r>
              <a:rPr sz="2800" b="1" spc="-140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connections </a:t>
            </a:r>
            <a:r>
              <a:rPr sz="2800" b="1" dirty="0">
                <a:latin typeface="GT Pressura Bold"/>
                <a:cs typeface="GT Pressura Bold"/>
              </a:rPr>
              <a:t>between</a:t>
            </a:r>
            <a:r>
              <a:rPr sz="2800" b="1" spc="-5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them</a:t>
            </a:r>
            <a:r>
              <a:rPr sz="2800" b="1" spc="-55" dirty="0">
                <a:latin typeface="GT Pressura Bold"/>
                <a:cs typeface="GT Pressura Bold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&amp;</a:t>
            </a:r>
            <a:r>
              <a:rPr sz="2800" b="1" u="sng" spc="-55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DT</a:t>
            </a:r>
            <a:r>
              <a:rPr sz="2800" b="1" u="sng" spc="-55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 </a:t>
            </a:r>
            <a:r>
              <a:rPr sz="2800" b="1" u="sng" spc="-45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Pedro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229167" y="6729702"/>
            <a:ext cx="3548379" cy="1936114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300" b="1" spc="-10" dirty="0">
                <a:solidFill>
                  <a:srgbClr val="FFF200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sz="2800" b="1" dirty="0">
                <a:latin typeface="GT Pressura Bold"/>
                <a:cs typeface="GT Pressura Bold"/>
              </a:rPr>
              <a:t>Current</a:t>
            </a:r>
            <a:r>
              <a:rPr sz="2800" b="1" spc="-11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ways</a:t>
            </a:r>
            <a:r>
              <a:rPr sz="2800" b="1" spc="-9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of</a:t>
            </a:r>
            <a:r>
              <a:rPr sz="2800" b="1" spc="-95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going </a:t>
            </a:r>
            <a:r>
              <a:rPr sz="2800" b="1" dirty="0">
                <a:latin typeface="GT Pressura Bold"/>
                <a:cs typeface="GT Pressura Bold"/>
              </a:rPr>
              <a:t>to</a:t>
            </a:r>
            <a:r>
              <a:rPr sz="2800" b="1" spc="-7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the</a:t>
            </a:r>
            <a:r>
              <a:rPr sz="2800" b="1" spc="-65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waterfront</a:t>
            </a:r>
            <a:r>
              <a:rPr sz="2800" b="1" spc="-65" dirty="0">
                <a:latin typeface="GT Pressura Bold"/>
                <a:cs typeface="GT Pressura Bold"/>
              </a:rPr>
              <a:t> </a:t>
            </a:r>
            <a:r>
              <a:rPr sz="2800" b="1" spc="-25" dirty="0">
                <a:latin typeface="GT Pressura Bold"/>
                <a:cs typeface="GT Pressura Bold"/>
              </a:rPr>
              <a:t>are </a:t>
            </a:r>
            <a:r>
              <a:rPr sz="2800" b="1" dirty="0">
                <a:latin typeface="GT Pressura Bold"/>
                <a:cs typeface="GT Pressura Bold"/>
              </a:rPr>
              <a:t>personal car or </a:t>
            </a:r>
            <a:r>
              <a:rPr sz="2800" b="1" spc="-25" dirty="0">
                <a:latin typeface="GT Pressura Bold"/>
                <a:cs typeface="GT Pressura Bold"/>
              </a:rPr>
              <a:t>walking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27584" y="6729702"/>
            <a:ext cx="3470275" cy="1936114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300" b="1" spc="-10" dirty="0">
                <a:solidFill>
                  <a:srgbClr val="FFF200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sz="2800" b="1" dirty="0">
                <a:latin typeface="GT Pressura Bold"/>
                <a:cs typeface="GT Pressura Bold"/>
              </a:rPr>
              <a:t>More</a:t>
            </a:r>
            <a:r>
              <a:rPr sz="2800" b="1" spc="-4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lighting,</a:t>
            </a:r>
            <a:r>
              <a:rPr sz="2800" b="1" spc="-155" dirty="0">
                <a:latin typeface="GT Pressura Bold"/>
                <a:cs typeface="GT Pressura Bold"/>
              </a:rPr>
              <a:t> </a:t>
            </a:r>
            <a:r>
              <a:rPr sz="2800" b="1" spc="-20" dirty="0">
                <a:latin typeface="GT Pressura Bold"/>
                <a:cs typeface="GT Pressura Bold"/>
              </a:rPr>
              <a:t>open </a:t>
            </a:r>
            <a:r>
              <a:rPr sz="2800" b="1" spc="-10" dirty="0">
                <a:latin typeface="GT Pressura Bold"/>
                <a:cs typeface="GT Pressura Bold"/>
              </a:rPr>
              <a:t>space,</a:t>
            </a:r>
            <a:r>
              <a:rPr sz="2800" b="1" spc="-12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seating,</a:t>
            </a:r>
            <a:r>
              <a:rPr sz="2800" b="1" spc="-12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and </a:t>
            </a:r>
            <a:r>
              <a:rPr sz="2800" b="1" spc="-25" dirty="0">
                <a:latin typeface="GT Pressura Bold"/>
                <a:cs typeface="GT Pressura Bold"/>
              </a:rPr>
              <a:t>art </a:t>
            </a:r>
            <a:r>
              <a:rPr sz="2800" b="1" dirty="0">
                <a:latin typeface="GT Pressura Bold"/>
                <a:cs typeface="GT Pressura Bold"/>
              </a:rPr>
              <a:t>along the </a:t>
            </a:r>
            <a:r>
              <a:rPr sz="2800" b="1" spc="-10" dirty="0">
                <a:latin typeface="GT Pressura Bold"/>
                <a:cs typeface="GT Pressura Bold"/>
              </a:rPr>
              <a:t>Promenades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711893" y="6729703"/>
            <a:ext cx="3782060" cy="196723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>
              <a:lnSpc>
                <a:spcPct val="103600"/>
              </a:lnSpc>
              <a:spcBef>
                <a:spcPts val="1085"/>
              </a:spcBef>
            </a:pPr>
            <a:r>
              <a:rPr sz="2800" b="1" dirty="0">
                <a:latin typeface="GT Pressura Bold"/>
                <a:cs typeface="GT Pressura Bold"/>
              </a:rPr>
              <a:t>Interest</a:t>
            </a:r>
            <a:r>
              <a:rPr sz="2800" b="1" spc="-7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in</a:t>
            </a:r>
            <a:r>
              <a:rPr sz="2800" b="1" spc="-75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sustainability </a:t>
            </a:r>
            <a:r>
              <a:rPr sz="2800" b="1" dirty="0">
                <a:latin typeface="GT Pressura Bold"/>
                <a:cs typeface="GT Pressura Bold"/>
              </a:rPr>
              <a:t>and</a:t>
            </a:r>
            <a:r>
              <a:rPr sz="2800" b="1" spc="-4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climate</a:t>
            </a:r>
            <a:r>
              <a:rPr sz="2800" b="1" spc="-35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resiliency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(habitat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&amp;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greening)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229167" y="1923992"/>
            <a:ext cx="3258185" cy="196723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300" b="1" spc="-10" dirty="0">
                <a:solidFill>
                  <a:srgbClr val="FFA744"/>
                </a:solidFill>
                <a:latin typeface="GT Pressura Bold"/>
                <a:cs typeface="GT Pressura Bold"/>
              </a:rPr>
              <a:t>COMMENT:</a:t>
            </a:r>
            <a:endParaRPr sz="2300">
              <a:latin typeface="GT Pressura Bold"/>
              <a:cs typeface="GT Pressura Bold"/>
            </a:endParaRPr>
          </a:p>
          <a:p>
            <a:pPr marL="12700" marR="5080" algn="just">
              <a:lnSpc>
                <a:spcPct val="103600"/>
              </a:lnSpc>
              <a:spcBef>
                <a:spcPts val="1090"/>
              </a:spcBef>
            </a:pPr>
            <a:r>
              <a:rPr sz="2800" b="1" spc="-35" dirty="0">
                <a:latin typeface="GT Pressura Bold"/>
                <a:cs typeface="GT Pressura Bold"/>
              </a:rPr>
              <a:t>Trolley</a:t>
            </a:r>
            <a:r>
              <a:rPr sz="2800" b="1" spc="-8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and</a:t>
            </a:r>
            <a:r>
              <a:rPr sz="2800" b="1" spc="-85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water</a:t>
            </a:r>
            <a:r>
              <a:rPr sz="2800" b="1" spc="-85" dirty="0">
                <a:latin typeface="GT Pressura Bold"/>
                <a:cs typeface="GT Pressura Bold"/>
              </a:rPr>
              <a:t> </a:t>
            </a:r>
            <a:r>
              <a:rPr sz="2800" b="1" spc="-20" dirty="0">
                <a:latin typeface="GT Pressura Bold"/>
                <a:cs typeface="GT Pressura Bold"/>
              </a:rPr>
              <a:t>taxi </a:t>
            </a:r>
            <a:r>
              <a:rPr sz="2800" b="1" dirty="0">
                <a:latin typeface="GT Pressura Bold"/>
                <a:cs typeface="GT Pressura Bold"/>
              </a:rPr>
              <a:t>help</a:t>
            </a:r>
            <a:r>
              <a:rPr sz="2800" b="1" spc="-80" dirty="0">
                <a:latin typeface="GT Pressura Bold"/>
                <a:cs typeface="GT Pressura Bold"/>
              </a:rPr>
              <a:t> </a:t>
            </a:r>
            <a:r>
              <a:rPr sz="2800" b="1" dirty="0">
                <a:latin typeface="GT Pressura Bold"/>
                <a:cs typeface="GT Pressura Bold"/>
              </a:rPr>
              <a:t>attract</a:t>
            </a:r>
            <a:r>
              <a:rPr sz="2800" b="1" spc="-70" dirty="0">
                <a:latin typeface="GT Pressura Bold"/>
                <a:cs typeface="GT Pressura Bold"/>
              </a:rPr>
              <a:t> </a:t>
            </a:r>
            <a:r>
              <a:rPr sz="2800" b="1" spc="-10" dirty="0">
                <a:latin typeface="GT Pressura Bold"/>
                <a:cs typeface="GT Pressura Bold"/>
              </a:rPr>
              <a:t>visitors,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&amp;</a:t>
            </a:r>
            <a:r>
              <a:rPr sz="2800" b="1" u="sng" spc="-75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relate</a:t>
            </a:r>
            <a:r>
              <a:rPr sz="2800" b="1" u="sng" spc="-75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to</a:t>
            </a:r>
            <a:r>
              <a:rPr sz="2800" b="1" u="sng" spc="-70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GT Pressura Bold"/>
                <a:cs typeface="GT Pressura Bold"/>
              </a:rPr>
              <a:t>history</a:t>
            </a:r>
            <a:endParaRPr sz="2800">
              <a:latin typeface="GT Pressura Bold"/>
              <a:cs typeface="GT Pressura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895" y="395728"/>
            <a:ext cx="40824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0" dirty="0">
                <a:solidFill>
                  <a:srgbClr val="3D81B9"/>
                </a:solidFill>
              </a:rPr>
              <a:t>Draft</a:t>
            </a:r>
            <a:r>
              <a:rPr spc="-370" dirty="0">
                <a:solidFill>
                  <a:srgbClr val="3D81B9"/>
                </a:solidFill>
              </a:rPr>
              <a:t> </a:t>
            </a:r>
            <a:r>
              <a:rPr spc="-100" dirty="0">
                <a:solidFill>
                  <a:srgbClr val="3D81B9"/>
                </a:solidFill>
              </a:rPr>
              <a:t>Plan</a:t>
            </a:r>
            <a:r>
              <a:rPr spc="-365" dirty="0">
                <a:solidFill>
                  <a:srgbClr val="3D81B9"/>
                </a:solidFill>
              </a:rPr>
              <a:t> </a:t>
            </a:r>
            <a:r>
              <a:rPr spc="-55" dirty="0">
                <a:solidFill>
                  <a:srgbClr val="3D81B9"/>
                </a:solidFill>
              </a:rPr>
              <a:t>Comments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14400" y="2082800"/>
          <a:ext cx="14160499" cy="6701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97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0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590">
                <a:tc>
                  <a:txBody>
                    <a:bodyPr/>
                    <a:lstStyle/>
                    <a:p>
                      <a:pPr marL="50800">
                        <a:lnSpc>
                          <a:spcPts val="3090"/>
                        </a:lnSpc>
                      </a:pPr>
                      <a:r>
                        <a:rPr sz="2800" b="1" spc="-10" dirty="0">
                          <a:solidFill>
                            <a:srgbClr val="47A4B0"/>
                          </a:solidFill>
                          <a:latin typeface="Work Sans SemiBold"/>
                          <a:cs typeface="Work Sans SemiBold"/>
                        </a:rPr>
                        <a:t>Source</a:t>
                      </a:r>
                      <a:endParaRPr sz="2800">
                        <a:latin typeface="Work Sans SemiBold"/>
                        <a:cs typeface="Work Sans SemiBold"/>
                      </a:endParaRPr>
                    </a:p>
                  </a:txBody>
                  <a:tcPr marL="0" marR="0" marT="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3090"/>
                        </a:lnSpc>
                      </a:pPr>
                      <a:r>
                        <a:rPr sz="2800" b="1" spc="-20" dirty="0">
                          <a:solidFill>
                            <a:srgbClr val="47A4B0"/>
                          </a:solidFill>
                          <a:latin typeface="Work Sans SemiBold"/>
                          <a:cs typeface="Work Sans SemiBold"/>
                        </a:rPr>
                        <a:t>Date</a:t>
                      </a:r>
                      <a:endParaRPr sz="2800">
                        <a:latin typeface="Work Sans SemiBold"/>
                        <a:cs typeface="Work Sans SemiBold"/>
                      </a:endParaRPr>
                    </a:p>
                  </a:txBody>
                  <a:tcPr marL="0" marR="0" marT="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3090"/>
                        </a:lnSpc>
                      </a:pPr>
                      <a:r>
                        <a:rPr sz="2800" b="1" spc="-10" dirty="0">
                          <a:solidFill>
                            <a:srgbClr val="47A4B0"/>
                          </a:solidFill>
                          <a:latin typeface="Work Sans SemiBold"/>
                          <a:cs typeface="Work Sans SemiBold"/>
                        </a:rPr>
                        <a:t>Format</a:t>
                      </a:r>
                      <a:endParaRPr sz="2800">
                        <a:latin typeface="Work Sans SemiBold"/>
                        <a:cs typeface="Work Sans SemiBold"/>
                      </a:endParaRPr>
                    </a:p>
                  </a:txBody>
                  <a:tcPr marL="0" marR="0" marT="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065">
                <a:tc>
                  <a:txBody>
                    <a:bodyPr/>
                    <a:lstStyle/>
                    <a:p>
                      <a:pPr marL="164465" marR="953769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Harbor Commission 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Meeting,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presentation</a:t>
                      </a:r>
                      <a:r>
                        <a:rPr sz="2800" spc="-8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of</a:t>
                      </a:r>
                      <a:r>
                        <a:rPr sz="2800" spc="-7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Draft</a:t>
                      </a:r>
                      <a:r>
                        <a:rPr sz="2800" spc="-7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Plan</a:t>
                      </a:r>
                      <a:endParaRPr sz="2800" dirty="0">
                        <a:latin typeface="GT Pressura Regular"/>
                        <a:cs typeface="GT Pressura Regular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September</a:t>
                      </a:r>
                      <a:r>
                        <a:rPr sz="2800" spc="-3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7,</a:t>
                      </a:r>
                      <a:r>
                        <a:rPr sz="2800" spc="-3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2023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Verbal</a:t>
                      </a:r>
                      <a:r>
                        <a:rPr sz="2800" spc="-11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comment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164465" marR="1790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Community</a:t>
                      </a:r>
                      <a:r>
                        <a:rPr sz="2800" spc="-4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Meeting,</a:t>
                      </a:r>
                      <a:r>
                        <a:rPr sz="2800" spc="-3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presentation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of</a:t>
                      </a:r>
                      <a:r>
                        <a:rPr sz="2800" spc="-7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Draft</a:t>
                      </a:r>
                      <a:r>
                        <a:rPr sz="2800" spc="-7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Plan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September</a:t>
                      </a:r>
                      <a:r>
                        <a:rPr sz="2800" spc="-3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28,</a:t>
                      </a:r>
                      <a:r>
                        <a:rPr sz="2800" spc="-3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2023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Verbal</a:t>
                      </a:r>
                      <a:r>
                        <a:rPr sz="2800" spc="-4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comment,</a:t>
                      </a:r>
                      <a:r>
                        <a:rPr sz="2800" spc="-3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Email</a:t>
                      </a:r>
                      <a:r>
                        <a:rPr sz="2800" spc="-3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comment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HACLA,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One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San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Pedro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October</a:t>
                      </a:r>
                      <a:r>
                        <a:rPr sz="2800" spc="-7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18,</a:t>
                      </a:r>
                      <a:r>
                        <a:rPr sz="2800" spc="-6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2023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Letter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164465" marR="196342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Northwest</a:t>
                      </a:r>
                      <a:r>
                        <a:rPr sz="2800" spc="-3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San</a:t>
                      </a:r>
                      <a:r>
                        <a:rPr sz="2800" spc="-3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Pedro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Neighborhood </a:t>
                      </a: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Council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January</a:t>
                      </a:r>
                      <a:r>
                        <a:rPr sz="2800" spc="-4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10,</a:t>
                      </a:r>
                      <a:r>
                        <a:rPr sz="2800" spc="-4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2023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  <a:p>
                      <a:pPr marL="164465">
                        <a:lnSpc>
                          <a:spcPct val="100000"/>
                        </a:lnSpc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November</a:t>
                      </a:r>
                      <a:r>
                        <a:rPr sz="2800" spc="-7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14,</a:t>
                      </a:r>
                      <a:r>
                        <a:rPr sz="2800" spc="-7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2023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Letter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164465" marR="196342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Central</a:t>
                      </a:r>
                      <a:r>
                        <a:rPr sz="2800" spc="-5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San</a:t>
                      </a:r>
                      <a:r>
                        <a:rPr sz="2800" spc="-4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Pedro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Neighborhood </a:t>
                      </a: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Council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October</a:t>
                      </a:r>
                      <a:r>
                        <a:rPr sz="2800" spc="-9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27,</a:t>
                      </a:r>
                      <a:r>
                        <a:rPr sz="2800" spc="-9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2023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Letter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San</a:t>
                      </a:r>
                      <a:r>
                        <a:rPr sz="2800" spc="-7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Pedro</a:t>
                      </a:r>
                      <a:r>
                        <a:rPr sz="2800" spc="-5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Bay</a:t>
                      </a:r>
                      <a:r>
                        <a:rPr sz="2800" spc="-6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Historical</a:t>
                      </a:r>
                      <a:r>
                        <a:rPr sz="2800" spc="-55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Society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dirty="0">
                          <a:latin typeface="GT Pressura Regular"/>
                          <a:cs typeface="GT Pressura Regular"/>
                        </a:rPr>
                        <a:t>November</a:t>
                      </a:r>
                      <a:r>
                        <a:rPr sz="2800" spc="-7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dirty="0">
                          <a:latin typeface="GT Pressura Regular"/>
                          <a:cs typeface="GT Pressura Regular"/>
                        </a:rPr>
                        <a:t>6,</a:t>
                      </a:r>
                      <a:r>
                        <a:rPr sz="2800" spc="-70" dirty="0">
                          <a:latin typeface="GT Pressura Regular"/>
                          <a:cs typeface="GT Pressura Regular"/>
                        </a:rPr>
                        <a:t> </a:t>
                      </a:r>
                      <a:r>
                        <a:rPr sz="2800" spc="-20" dirty="0">
                          <a:latin typeface="GT Pressura Regular"/>
                          <a:cs typeface="GT Pressura Regular"/>
                        </a:rPr>
                        <a:t>2023</a:t>
                      </a:r>
                      <a:endParaRPr sz="280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300"/>
                        </a:spcBef>
                      </a:pPr>
                      <a:r>
                        <a:rPr sz="2800" spc="-10" dirty="0">
                          <a:latin typeface="GT Pressura Regular"/>
                          <a:cs typeface="GT Pressura Regular"/>
                        </a:rPr>
                        <a:t>Letter</a:t>
                      </a:r>
                      <a:endParaRPr sz="2800" dirty="0">
                        <a:latin typeface="GT Pressura Regular"/>
                        <a:cs typeface="GT Pressura Regular"/>
                      </a:endParaRPr>
                    </a:p>
                  </a:txBody>
                  <a:tcPr marL="0" marR="0" marT="292100" marB="0">
                    <a:lnL w="12700">
                      <a:solidFill>
                        <a:srgbClr val="3D81B9"/>
                      </a:solidFill>
                      <a:prstDash val="solid"/>
                    </a:lnL>
                    <a:lnR w="12700">
                      <a:solidFill>
                        <a:srgbClr val="3D81B9"/>
                      </a:solidFill>
                      <a:prstDash val="solid"/>
                    </a:lnR>
                    <a:lnT w="12700">
                      <a:solidFill>
                        <a:srgbClr val="3D81B9"/>
                      </a:solidFill>
                      <a:prstDash val="solid"/>
                    </a:lnT>
                    <a:lnB w="12700">
                      <a:solidFill>
                        <a:srgbClr val="3D81B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629625" y="9336443"/>
            <a:ext cx="970915" cy="531495"/>
            <a:chOff x="1629625" y="9336443"/>
            <a:chExt cx="970915" cy="5314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1647" y="9477933"/>
              <a:ext cx="799199" cy="2483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9625" y="9336443"/>
              <a:ext cx="970813" cy="53145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44124" y="2104135"/>
            <a:ext cx="12419330" cy="551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971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Now</a:t>
            </a:r>
            <a:r>
              <a:rPr sz="3600" b="1" spc="-12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more</a:t>
            </a:r>
            <a:r>
              <a:rPr sz="3600" b="1" spc="-5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than</a:t>
            </a:r>
            <a:r>
              <a:rPr sz="3600" b="1" spc="-6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90" dirty="0">
                <a:solidFill>
                  <a:srgbClr val="FFFFFF"/>
                </a:solidFill>
                <a:latin typeface="GT Pressura Bold"/>
                <a:cs typeface="GT Pressura Bold"/>
              </a:rPr>
              <a:t>ever,</a:t>
            </a:r>
            <a:r>
              <a:rPr sz="3600" b="1" spc="-15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people</a:t>
            </a:r>
            <a:r>
              <a:rPr sz="3600" b="1" spc="-6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are</a:t>
            </a:r>
            <a:r>
              <a:rPr sz="3600" b="1" spc="-5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seeking</a:t>
            </a:r>
            <a:r>
              <a:rPr sz="3600" b="1" spc="-6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</a:t>
            </a:r>
            <a:r>
              <a:rPr sz="3600" b="1" spc="-6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reconnection</a:t>
            </a:r>
            <a:r>
              <a:rPr sz="3600" b="1" spc="-5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GT Pressura Bold"/>
                <a:cs typeface="GT Pressura Bold"/>
              </a:rPr>
              <a:t>with themselves,</a:t>
            </a:r>
            <a:r>
              <a:rPr sz="3600" b="1" spc="-19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each</a:t>
            </a:r>
            <a:r>
              <a:rPr sz="3600" b="1" spc="-1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other,</a:t>
            </a:r>
            <a:r>
              <a:rPr sz="3600" b="1" spc="-15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and</a:t>
            </a:r>
            <a:r>
              <a:rPr sz="36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the</a:t>
            </a:r>
            <a:r>
              <a:rPr sz="3600" b="1" spc="-1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natural</a:t>
            </a:r>
            <a:r>
              <a:rPr sz="3600" b="1" spc="-1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environment</a:t>
            </a:r>
            <a:r>
              <a:rPr sz="36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 around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them.</a:t>
            </a:r>
            <a:r>
              <a:rPr sz="3600" b="1" spc="-18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San</a:t>
            </a:r>
            <a:r>
              <a:rPr sz="3600" b="1" spc="-4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45" dirty="0">
                <a:solidFill>
                  <a:srgbClr val="FFFFFF"/>
                </a:solidFill>
                <a:latin typeface="GT Pressura Bold"/>
                <a:cs typeface="GT Pressura Bold"/>
              </a:rPr>
              <a:t>Pedro’s</a:t>
            </a:r>
            <a:r>
              <a:rPr sz="36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GT Pressura Bold"/>
                <a:cs typeface="GT Pressura Bold"/>
              </a:rPr>
              <a:t>Waterfront</a:t>
            </a:r>
            <a:r>
              <a:rPr sz="36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Connectivity</a:t>
            </a:r>
            <a:r>
              <a:rPr sz="3600" b="1" spc="-4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Plan</a:t>
            </a:r>
            <a:r>
              <a:rPr sz="36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is</a:t>
            </a:r>
            <a:r>
              <a:rPr sz="36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the</a:t>
            </a:r>
            <a:r>
              <a:rPr sz="36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GT Pressura Bold"/>
                <a:cs typeface="GT Pressura Bold"/>
              </a:rPr>
              <a:t>catalyst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that</a:t>
            </a:r>
            <a:r>
              <a:rPr sz="3600" b="1" spc="-4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will</a:t>
            </a:r>
            <a:r>
              <a:rPr sz="3600" b="1" spc="-4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allow</a:t>
            </a:r>
            <a:r>
              <a:rPr sz="36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this</a:t>
            </a:r>
            <a:r>
              <a:rPr sz="3600" b="1" spc="-4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to</a:t>
            </a:r>
            <a:r>
              <a:rPr sz="36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happen.</a:t>
            </a:r>
            <a:endParaRPr sz="36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  <a:spcBef>
                <a:spcPts val="4320"/>
              </a:spcBef>
            </a:pP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The</a:t>
            </a:r>
            <a:r>
              <a:rPr sz="36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primary</a:t>
            </a:r>
            <a:r>
              <a:rPr sz="3600" b="1" spc="-4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objective</a:t>
            </a:r>
            <a:r>
              <a:rPr sz="36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of</a:t>
            </a:r>
            <a:r>
              <a:rPr sz="3600" b="1" spc="-4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this</a:t>
            </a:r>
            <a:r>
              <a:rPr sz="3600" b="1" spc="-4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plan</a:t>
            </a:r>
            <a:r>
              <a:rPr sz="36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will</a:t>
            </a:r>
            <a:r>
              <a:rPr sz="3600" b="1" spc="-4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build</a:t>
            </a:r>
            <a:r>
              <a:rPr sz="36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on</a:t>
            </a:r>
            <a:r>
              <a:rPr sz="3600" b="1" spc="-4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existing</a:t>
            </a:r>
            <a:r>
              <a:rPr sz="3600" b="1" spc="-4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GT Pressura Bold"/>
                <a:cs typeface="GT Pressura Bold"/>
              </a:rPr>
              <a:t>and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proposed</a:t>
            </a:r>
            <a:r>
              <a:rPr sz="3600" b="1" spc="-7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modes</a:t>
            </a:r>
            <a:r>
              <a:rPr sz="36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of</a:t>
            </a:r>
            <a:r>
              <a:rPr sz="36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mobility</a:t>
            </a:r>
            <a:r>
              <a:rPr sz="36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as</a:t>
            </a:r>
            <a:r>
              <a:rPr sz="36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</a:t>
            </a:r>
            <a:r>
              <a:rPr sz="36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foundation</a:t>
            </a:r>
            <a:r>
              <a:rPr sz="36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to</a:t>
            </a:r>
            <a:r>
              <a:rPr sz="36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create</a:t>
            </a:r>
            <a:r>
              <a:rPr sz="36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</a:t>
            </a:r>
            <a:r>
              <a:rPr sz="36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network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of</a:t>
            </a:r>
            <a:r>
              <a:rPr sz="3600" b="1" spc="-8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30" dirty="0">
                <a:solidFill>
                  <a:srgbClr val="FFFFFF"/>
                </a:solidFill>
                <a:latin typeface="GT Pressura Bold"/>
                <a:cs typeface="GT Pressura Bold"/>
              </a:rPr>
              <a:t>well-</a:t>
            </a:r>
            <a:r>
              <a:rPr sz="3600" b="1" spc="-25" dirty="0">
                <a:solidFill>
                  <a:srgbClr val="FFFFFF"/>
                </a:solidFill>
                <a:latin typeface="GT Pressura Bold"/>
                <a:cs typeface="GT Pressura Bold"/>
              </a:rPr>
              <a:t>connected,</a:t>
            </a:r>
            <a:r>
              <a:rPr sz="3600" b="1" spc="-18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multi-</a:t>
            </a:r>
            <a:r>
              <a:rPr sz="36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benefit</a:t>
            </a:r>
            <a:r>
              <a:rPr sz="3600" b="1" spc="-6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spaces</a:t>
            </a:r>
            <a:r>
              <a:rPr sz="3600" b="1" spc="-6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that</a:t>
            </a:r>
            <a:r>
              <a:rPr sz="3600" b="1" spc="-6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are</a:t>
            </a:r>
            <a:r>
              <a:rPr sz="3600" b="1" spc="-6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accessible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and</a:t>
            </a:r>
            <a:r>
              <a:rPr sz="36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safe</a:t>
            </a:r>
            <a:r>
              <a:rPr sz="36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for</a:t>
            </a:r>
            <a:r>
              <a:rPr sz="36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all</a:t>
            </a:r>
            <a:r>
              <a:rPr sz="3600" b="1" spc="-5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San</a:t>
            </a:r>
            <a:r>
              <a:rPr sz="36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Pedro</a:t>
            </a:r>
            <a:r>
              <a:rPr sz="36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neighborhoods</a:t>
            </a:r>
            <a:r>
              <a:rPr sz="3600" b="1" spc="-5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and</a:t>
            </a:r>
            <a:r>
              <a:rPr sz="36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the</a:t>
            </a:r>
            <a:r>
              <a:rPr sz="36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larger</a:t>
            </a:r>
            <a:r>
              <a:rPr sz="3600" b="1" spc="-5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region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seeking</a:t>
            </a:r>
            <a:r>
              <a:rPr sz="3600" b="1" spc="-4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to</a:t>
            </a:r>
            <a:r>
              <a:rPr sz="3600" b="1" spc="-4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enjoy</a:t>
            </a:r>
            <a:r>
              <a:rPr sz="3600" b="1" spc="-4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an</a:t>
            </a:r>
            <a:r>
              <a:rPr sz="3600" b="1" spc="-4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authentic</a:t>
            </a:r>
            <a:r>
              <a:rPr sz="3600" b="1" spc="-4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T Pressura Bold"/>
                <a:cs typeface="GT Pressura Bold"/>
              </a:rPr>
              <a:t>L.A.</a:t>
            </a:r>
            <a:r>
              <a:rPr sz="3600" b="1" spc="-18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Waterfront.</a:t>
            </a:r>
            <a:endParaRPr sz="3600">
              <a:latin typeface="GT Pressura Bold"/>
              <a:cs typeface="GT Pressura Bold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01700" y="1363594"/>
            <a:ext cx="283337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30" dirty="0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sz="3400" b="1" spc="-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10" dirty="0">
                <a:solidFill>
                  <a:srgbClr val="FFFFFF"/>
                </a:solidFill>
                <a:latin typeface="Trebuchet MS"/>
                <a:cs typeface="Trebuchet MS"/>
              </a:rPr>
              <a:t>Vision</a:t>
            </a:r>
            <a:endParaRPr sz="3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6770" y="3228616"/>
            <a:ext cx="30200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FFFF"/>
                </a:solidFill>
                <a:latin typeface="GT Pressura Bold"/>
                <a:cs typeface="GT Pressura Bold"/>
              </a:rPr>
              <a:t>2.</a:t>
            </a:r>
            <a:r>
              <a:rPr sz="4800" b="1" spc="-27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8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Solutions</a:t>
            </a:r>
            <a:endParaRPr sz="4800">
              <a:latin typeface="GT Pressura Bold"/>
              <a:cs typeface="GT Pressura Bol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72400" y="2259329"/>
            <a:ext cx="3061335" cy="2011680"/>
            <a:chOff x="7772400" y="2259329"/>
            <a:chExt cx="3061335" cy="2011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2400" y="2259329"/>
              <a:ext cx="3061055" cy="20116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785100" y="2259329"/>
              <a:ext cx="3048635" cy="2009139"/>
            </a:xfrm>
            <a:custGeom>
              <a:avLst/>
              <a:gdLst/>
              <a:ahLst/>
              <a:cxnLst/>
              <a:rect l="l" t="t" r="r" b="b"/>
              <a:pathLst>
                <a:path w="3048634" h="2009139">
                  <a:moveTo>
                    <a:pt x="2895866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856739"/>
                  </a:lnTo>
                  <a:lnTo>
                    <a:pt x="7769" y="1904908"/>
                  </a:lnTo>
                  <a:lnTo>
                    <a:pt x="29405" y="1946743"/>
                  </a:lnTo>
                  <a:lnTo>
                    <a:pt x="62396" y="1979734"/>
                  </a:lnTo>
                  <a:lnTo>
                    <a:pt x="104231" y="2001370"/>
                  </a:lnTo>
                  <a:lnTo>
                    <a:pt x="152400" y="2009139"/>
                  </a:lnTo>
                  <a:lnTo>
                    <a:pt x="2895866" y="2009139"/>
                  </a:lnTo>
                  <a:lnTo>
                    <a:pt x="2944034" y="2001370"/>
                  </a:lnTo>
                  <a:lnTo>
                    <a:pt x="2985869" y="1979734"/>
                  </a:lnTo>
                  <a:lnTo>
                    <a:pt x="3018860" y="1946743"/>
                  </a:lnTo>
                  <a:lnTo>
                    <a:pt x="3040496" y="1904908"/>
                  </a:lnTo>
                  <a:lnTo>
                    <a:pt x="3048266" y="1856739"/>
                  </a:lnTo>
                  <a:lnTo>
                    <a:pt x="3048266" y="152400"/>
                  </a:lnTo>
                  <a:lnTo>
                    <a:pt x="3040496" y="104231"/>
                  </a:lnTo>
                  <a:lnTo>
                    <a:pt x="3018860" y="62396"/>
                  </a:lnTo>
                  <a:lnTo>
                    <a:pt x="2985869" y="29405"/>
                  </a:lnTo>
                  <a:lnTo>
                    <a:pt x="2944034" y="7769"/>
                  </a:lnTo>
                  <a:lnTo>
                    <a:pt x="2895866" y="0"/>
                  </a:lnTo>
                  <a:close/>
                </a:path>
              </a:pathLst>
            </a:custGeom>
            <a:solidFill>
              <a:srgbClr val="3D81B9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378959" y="2259329"/>
            <a:ext cx="3048635" cy="2015489"/>
            <a:chOff x="4378959" y="2259329"/>
            <a:chExt cx="3048635" cy="201548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8959" y="2259329"/>
              <a:ext cx="3048254" cy="20154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78959" y="2259329"/>
              <a:ext cx="3048635" cy="2009139"/>
            </a:xfrm>
            <a:custGeom>
              <a:avLst/>
              <a:gdLst/>
              <a:ahLst/>
              <a:cxnLst/>
              <a:rect l="l" t="t" r="r" b="b"/>
              <a:pathLst>
                <a:path w="3048634" h="2009139">
                  <a:moveTo>
                    <a:pt x="2895854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856739"/>
                  </a:lnTo>
                  <a:lnTo>
                    <a:pt x="7769" y="1904908"/>
                  </a:lnTo>
                  <a:lnTo>
                    <a:pt x="29405" y="1946743"/>
                  </a:lnTo>
                  <a:lnTo>
                    <a:pt x="62396" y="1979734"/>
                  </a:lnTo>
                  <a:lnTo>
                    <a:pt x="104231" y="2001370"/>
                  </a:lnTo>
                  <a:lnTo>
                    <a:pt x="152400" y="2009139"/>
                  </a:lnTo>
                  <a:lnTo>
                    <a:pt x="2895854" y="2009139"/>
                  </a:lnTo>
                  <a:lnTo>
                    <a:pt x="2944027" y="2001370"/>
                  </a:lnTo>
                  <a:lnTo>
                    <a:pt x="2985862" y="1979734"/>
                  </a:lnTo>
                  <a:lnTo>
                    <a:pt x="3018851" y="1946743"/>
                  </a:lnTo>
                  <a:lnTo>
                    <a:pt x="3040485" y="1904908"/>
                  </a:lnTo>
                  <a:lnTo>
                    <a:pt x="3048254" y="1856739"/>
                  </a:lnTo>
                  <a:lnTo>
                    <a:pt x="3048254" y="152400"/>
                  </a:lnTo>
                  <a:lnTo>
                    <a:pt x="3040485" y="104231"/>
                  </a:lnTo>
                  <a:lnTo>
                    <a:pt x="3018851" y="62396"/>
                  </a:lnTo>
                  <a:lnTo>
                    <a:pt x="2985862" y="29405"/>
                  </a:lnTo>
                  <a:lnTo>
                    <a:pt x="2944027" y="7769"/>
                  </a:lnTo>
                  <a:lnTo>
                    <a:pt x="2895854" y="0"/>
                  </a:lnTo>
                  <a:close/>
                </a:path>
              </a:pathLst>
            </a:custGeom>
            <a:solidFill>
              <a:srgbClr val="3D81B9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1228984" y="2259329"/>
            <a:ext cx="3061335" cy="2010410"/>
            <a:chOff x="11228984" y="2259329"/>
            <a:chExt cx="3061335" cy="201041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28984" y="2259329"/>
              <a:ext cx="3061246" cy="201041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241681" y="2259329"/>
              <a:ext cx="3048635" cy="2009139"/>
            </a:xfrm>
            <a:custGeom>
              <a:avLst/>
              <a:gdLst/>
              <a:ahLst/>
              <a:cxnLst/>
              <a:rect l="l" t="t" r="r" b="b"/>
              <a:pathLst>
                <a:path w="3048634" h="2009139">
                  <a:moveTo>
                    <a:pt x="2895854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856739"/>
                  </a:lnTo>
                  <a:lnTo>
                    <a:pt x="7769" y="1904908"/>
                  </a:lnTo>
                  <a:lnTo>
                    <a:pt x="29405" y="1946743"/>
                  </a:lnTo>
                  <a:lnTo>
                    <a:pt x="62396" y="1979734"/>
                  </a:lnTo>
                  <a:lnTo>
                    <a:pt x="104231" y="2001370"/>
                  </a:lnTo>
                  <a:lnTo>
                    <a:pt x="152400" y="2009139"/>
                  </a:lnTo>
                  <a:lnTo>
                    <a:pt x="2895854" y="2009139"/>
                  </a:lnTo>
                  <a:lnTo>
                    <a:pt x="2944027" y="2001370"/>
                  </a:lnTo>
                  <a:lnTo>
                    <a:pt x="2985862" y="1979734"/>
                  </a:lnTo>
                  <a:lnTo>
                    <a:pt x="3018851" y="1946743"/>
                  </a:lnTo>
                  <a:lnTo>
                    <a:pt x="3040485" y="1904908"/>
                  </a:lnTo>
                  <a:lnTo>
                    <a:pt x="3048254" y="1856739"/>
                  </a:lnTo>
                  <a:lnTo>
                    <a:pt x="3048254" y="152400"/>
                  </a:lnTo>
                  <a:lnTo>
                    <a:pt x="3040485" y="104231"/>
                  </a:lnTo>
                  <a:lnTo>
                    <a:pt x="3018851" y="62396"/>
                  </a:lnTo>
                  <a:lnTo>
                    <a:pt x="2985862" y="29405"/>
                  </a:lnTo>
                  <a:lnTo>
                    <a:pt x="2944027" y="7769"/>
                  </a:lnTo>
                  <a:lnTo>
                    <a:pt x="2895854" y="0"/>
                  </a:lnTo>
                  <a:close/>
                </a:path>
              </a:pathLst>
            </a:custGeom>
            <a:solidFill>
              <a:srgbClr val="3D81B9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4366259" y="7479792"/>
            <a:ext cx="8618220" cy="1478915"/>
          </a:xfrm>
          <a:custGeom>
            <a:avLst/>
            <a:gdLst/>
            <a:ahLst/>
            <a:cxnLst/>
            <a:rect l="l" t="t" r="r" b="b"/>
            <a:pathLst>
              <a:path w="8618220" h="1478915">
                <a:moveTo>
                  <a:pt x="8465820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399"/>
                </a:lnTo>
                <a:lnTo>
                  <a:pt x="0" y="1326387"/>
                </a:lnTo>
                <a:lnTo>
                  <a:pt x="7769" y="1374556"/>
                </a:lnTo>
                <a:lnTo>
                  <a:pt x="29405" y="1416391"/>
                </a:lnTo>
                <a:lnTo>
                  <a:pt x="62396" y="1449382"/>
                </a:lnTo>
                <a:lnTo>
                  <a:pt x="104231" y="1471018"/>
                </a:lnTo>
                <a:lnTo>
                  <a:pt x="152400" y="1478787"/>
                </a:lnTo>
                <a:lnTo>
                  <a:pt x="8465820" y="1478787"/>
                </a:lnTo>
                <a:lnTo>
                  <a:pt x="8513988" y="1471018"/>
                </a:lnTo>
                <a:lnTo>
                  <a:pt x="8555823" y="1449382"/>
                </a:lnTo>
                <a:lnTo>
                  <a:pt x="8588814" y="1416391"/>
                </a:lnTo>
                <a:lnTo>
                  <a:pt x="8610450" y="1374556"/>
                </a:lnTo>
                <a:lnTo>
                  <a:pt x="8618220" y="1326387"/>
                </a:lnTo>
                <a:lnTo>
                  <a:pt x="8618220" y="152399"/>
                </a:lnTo>
                <a:lnTo>
                  <a:pt x="8610450" y="104231"/>
                </a:lnTo>
                <a:lnTo>
                  <a:pt x="8588814" y="62396"/>
                </a:lnTo>
                <a:lnTo>
                  <a:pt x="8555823" y="29405"/>
                </a:lnTo>
                <a:lnTo>
                  <a:pt x="8513988" y="7769"/>
                </a:lnTo>
                <a:lnTo>
                  <a:pt x="8465820" y="0"/>
                </a:lnTo>
                <a:close/>
              </a:path>
            </a:pathLst>
          </a:custGeom>
          <a:solidFill>
            <a:srgbClr val="47A4B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914590" y="2259329"/>
            <a:ext cx="3048635" cy="2009139"/>
            <a:chOff x="914590" y="2259329"/>
            <a:chExt cx="3048635" cy="2009139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590" y="2259329"/>
              <a:ext cx="3048355" cy="20091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14595" y="2259329"/>
              <a:ext cx="3048635" cy="2009139"/>
            </a:xfrm>
            <a:custGeom>
              <a:avLst/>
              <a:gdLst/>
              <a:ahLst/>
              <a:cxnLst/>
              <a:rect l="l" t="t" r="r" b="b"/>
              <a:pathLst>
                <a:path w="3048635" h="2009139">
                  <a:moveTo>
                    <a:pt x="2895854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856739"/>
                  </a:lnTo>
                  <a:lnTo>
                    <a:pt x="7769" y="1904908"/>
                  </a:lnTo>
                  <a:lnTo>
                    <a:pt x="29405" y="1946743"/>
                  </a:lnTo>
                  <a:lnTo>
                    <a:pt x="62396" y="1979734"/>
                  </a:lnTo>
                  <a:lnTo>
                    <a:pt x="104231" y="2001370"/>
                  </a:lnTo>
                  <a:lnTo>
                    <a:pt x="152400" y="2009139"/>
                  </a:lnTo>
                  <a:lnTo>
                    <a:pt x="2895854" y="2009139"/>
                  </a:lnTo>
                  <a:lnTo>
                    <a:pt x="2944027" y="2001370"/>
                  </a:lnTo>
                  <a:lnTo>
                    <a:pt x="2985862" y="1979734"/>
                  </a:lnTo>
                  <a:lnTo>
                    <a:pt x="3018851" y="1946743"/>
                  </a:lnTo>
                  <a:lnTo>
                    <a:pt x="3040485" y="1904908"/>
                  </a:lnTo>
                  <a:lnTo>
                    <a:pt x="3048254" y="1856739"/>
                  </a:lnTo>
                  <a:lnTo>
                    <a:pt x="3048254" y="152400"/>
                  </a:lnTo>
                  <a:lnTo>
                    <a:pt x="3040485" y="104231"/>
                  </a:lnTo>
                  <a:lnTo>
                    <a:pt x="3018851" y="62396"/>
                  </a:lnTo>
                  <a:lnTo>
                    <a:pt x="2985862" y="29405"/>
                  </a:lnTo>
                  <a:lnTo>
                    <a:pt x="2944027" y="7769"/>
                  </a:lnTo>
                  <a:lnTo>
                    <a:pt x="2895854" y="0"/>
                  </a:lnTo>
                  <a:close/>
                </a:path>
              </a:pathLst>
            </a:custGeom>
            <a:solidFill>
              <a:srgbClr val="3D81B9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85" dirty="0">
                <a:solidFill>
                  <a:srgbClr val="F9972E"/>
                </a:solidFill>
              </a:rPr>
              <a:t>Connectivity</a:t>
            </a:r>
            <a:r>
              <a:rPr spc="-285" dirty="0">
                <a:solidFill>
                  <a:srgbClr val="F9972E"/>
                </a:solidFill>
              </a:rPr>
              <a:t> </a:t>
            </a:r>
            <a:r>
              <a:rPr spc="-140" dirty="0">
                <a:solidFill>
                  <a:srgbClr val="F9972E"/>
                </a:solidFill>
              </a:rPr>
              <a:t>Framework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01700" y="1363594"/>
            <a:ext cx="559689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Trebuchet MS"/>
                <a:cs typeface="Trebuchet MS"/>
              </a:rPr>
              <a:t>Connectivity</a:t>
            </a:r>
            <a:r>
              <a:rPr sz="3400" b="1" spc="-95" dirty="0">
                <a:latin typeface="Trebuchet MS"/>
                <a:cs typeface="Trebuchet MS"/>
              </a:rPr>
              <a:t> </a:t>
            </a:r>
            <a:r>
              <a:rPr sz="3400" b="1" dirty="0">
                <a:latin typeface="Trebuchet MS"/>
                <a:cs typeface="Trebuchet MS"/>
              </a:rPr>
              <a:t>Plan</a:t>
            </a:r>
            <a:r>
              <a:rPr sz="3400" b="1" spc="-90" dirty="0">
                <a:latin typeface="Trebuchet MS"/>
                <a:cs typeface="Trebuchet MS"/>
              </a:rPr>
              <a:t> </a:t>
            </a:r>
            <a:r>
              <a:rPr sz="3400" b="1" spc="80" dirty="0">
                <a:latin typeface="Trebuchet MS"/>
                <a:cs typeface="Trebuchet MS"/>
              </a:rPr>
              <a:t>Contents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54125" y="2474615"/>
            <a:ext cx="2027555" cy="1026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0"/>
              </a:lnSpc>
              <a:spcBef>
                <a:spcPts val="100"/>
              </a:spcBef>
            </a:pPr>
            <a:r>
              <a:rPr sz="3400" b="1" dirty="0">
                <a:solidFill>
                  <a:srgbClr val="FFFFFF"/>
                </a:solidFill>
                <a:latin typeface="Work Sans SemiBold"/>
                <a:cs typeface="Work Sans SemiBold"/>
              </a:rPr>
              <a:t>Chapter</a:t>
            </a:r>
            <a:r>
              <a:rPr sz="3400" b="1" spc="-130" dirty="0">
                <a:solidFill>
                  <a:srgbClr val="FFFFFF"/>
                </a:solidFill>
                <a:latin typeface="Work Sans SemiBold"/>
                <a:cs typeface="Work Sans SemiBold"/>
              </a:rPr>
              <a:t> </a:t>
            </a:r>
            <a:r>
              <a:rPr sz="3400" b="1" spc="-50" dirty="0">
                <a:solidFill>
                  <a:srgbClr val="FFFFFF"/>
                </a:solidFill>
                <a:latin typeface="Work Sans SemiBold"/>
                <a:cs typeface="Work Sans SemiBold"/>
              </a:rPr>
              <a:t>1</a:t>
            </a:r>
            <a:endParaRPr sz="3400">
              <a:latin typeface="Work Sans SemiBold"/>
              <a:cs typeface="Work Sans SemiBold"/>
            </a:endParaRPr>
          </a:p>
          <a:p>
            <a:pPr marL="12700">
              <a:lnSpc>
                <a:spcPts val="3820"/>
              </a:lnSpc>
            </a:pPr>
            <a:r>
              <a:rPr sz="3200" b="1" spc="-10" dirty="0">
                <a:solidFill>
                  <a:srgbClr val="F9972E"/>
                </a:solidFill>
                <a:latin typeface="Work Sans SemiBold"/>
                <a:cs typeface="Work Sans SemiBold"/>
              </a:rPr>
              <a:t>Overview</a:t>
            </a:r>
            <a:endParaRPr sz="3200">
              <a:latin typeface="Work Sans SemiBold"/>
              <a:cs typeface="Work Sans 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53509" y="2474465"/>
            <a:ext cx="2693670" cy="48329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65100" marR="40005">
              <a:lnSpc>
                <a:spcPts val="3840"/>
              </a:lnSpc>
              <a:spcBef>
                <a:spcPts val="425"/>
              </a:spcBef>
            </a:pPr>
            <a:r>
              <a:rPr sz="3400" b="1" dirty="0">
                <a:solidFill>
                  <a:srgbClr val="FFFFFF"/>
                </a:solidFill>
                <a:latin typeface="Work Sans SemiBold"/>
                <a:cs typeface="Work Sans SemiBold"/>
              </a:rPr>
              <a:t>Chapter</a:t>
            </a:r>
            <a:r>
              <a:rPr sz="3400" b="1" spc="-90" dirty="0">
                <a:solidFill>
                  <a:srgbClr val="FFFFFF"/>
                </a:solidFill>
                <a:latin typeface="Work Sans SemiBold"/>
                <a:cs typeface="Work Sans SemiBold"/>
              </a:rPr>
              <a:t> </a:t>
            </a:r>
            <a:r>
              <a:rPr sz="3400" b="1" spc="-50" dirty="0">
                <a:solidFill>
                  <a:srgbClr val="FFFFFF"/>
                </a:solidFill>
                <a:latin typeface="Work Sans SemiBold"/>
                <a:cs typeface="Work Sans SemiBold"/>
              </a:rPr>
              <a:t>2 </a:t>
            </a:r>
            <a:r>
              <a:rPr sz="3200" b="1" spc="-10" dirty="0">
                <a:solidFill>
                  <a:srgbClr val="F9972E"/>
                </a:solidFill>
                <a:latin typeface="Work Sans SemiBold"/>
                <a:cs typeface="Work Sans SemiBold"/>
              </a:rPr>
              <a:t>Community Engagement</a:t>
            </a:r>
            <a:endParaRPr sz="3200">
              <a:latin typeface="Work Sans SemiBold"/>
              <a:cs typeface="Work Sans SemiBold"/>
            </a:endParaRPr>
          </a:p>
          <a:p>
            <a:pPr marL="240029" marR="925194" indent="-227965">
              <a:lnSpc>
                <a:spcPct val="100000"/>
              </a:lnSpc>
              <a:spcBef>
                <a:spcPts val="2965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Timeline </a:t>
            </a:r>
            <a:r>
              <a:rPr sz="2800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&amp; 	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Objectives</a:t>
            </a:r>
            <a:endParaRPr sz="28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Phase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1:</a:t>
            </a:r>
            <a:endParaRPr sz="2800">
              <a:latin typeface="GT Pressura Regular"/>
              <a:cs typeface="GT Pressura Regular"/>
            </a:endParaRPr>
          </a:p>
          <a:p>
            <a:pPr marL="241300">
              <a:lnSpc>
                <a:spcPct val="100000"/>
              </a:lnSpc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Listen &amp;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Explore</a:t>
            </a:r>
            <a:endParaRPr sz="28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Phase 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2:</a:t>
            </a:r>
            <a:endParaRPr sz="2800">
              <a:latin typeface="GT Pressura Regular"/>
              <a:cs typeface="GT Pressura Regular"/>
            </a:endParaRPr>
          </a:p>
          <a:p>
            <a:pPr marL="241300">
              <a:lnSpc>
                <a:spcPct val="100000"/>
              </a:lnSpc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Share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&amp;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Evaluate</a:t>
            </a:r>
            <a:endParaRPr sz="2800">
              <a:latin typeface="GT Pressura Regular"/>
              <a:cs typeface="GT Pressura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59801" y="2474465"/>
            <a:ext cx="2698115" cy="422275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64465" marR="5080">
              <a:lnSpc>
                <a:spcPts val="3840"/>
              </a:lnSpc>
              <a:spcBef>
                <a:spcPts val="425"/>
              </a:spcBef>
            </a:pPr>
            <a:r>
              <a:rPr sz="3400" b="1" dirty="0">
                <a:solidFill>
                  <a:srgbClr val="FFFFFF"/>
                </a:solidFill>
                <a:latin typeface="Work Sans SemiBold"/>
                <a:cs typeface="Work Sans SemiBold"/>
              </a:rPr>
              <a:t>Chapter</a:t>
            </a:r>
            <a:r>
              <a:rPr sz="3400" b="1" spc="-90" dirty="0">
                <a:solidFill>
                  <a:srgbClr val="FFFFFF"/>
                </a:solidFill>
                <a:latin typeface="Work Sans SemiBold"/>
                <a:cs typeface="Work Sans SemiBold"/>
              </a:rPr>
              <a:t> </a:t>
            </a:r>
            <a:r>
              <a:rPr sz="3400" b="1" spc="-50" dirty="0">
                <a:solidFill>
                  <a:srgbClr val="FFFFFF"/>
                </a:solidFill>
                <a:latin typeface="Work Sans SemiBold"/>
                <a:cs typeface="Work Sans SemiBold"/>
              </a:rPr>
              <a:t>3 </a:t>
            </a:r>
            <a:r>
              <a:rPr sz="3200" b="1" spc="-10" dirty="0">
                <a:solidFill>
                  <a:srgbClr val="F9972E"/>
                </a:solidFill>
                <a:latin typeface="Work Sans SemiBold"/>
                <a:cs typeface="Work Sans SemiBold"/>
              </a:rPr>
              <a:t>Connectivity Elements</a:t>
            </a:r>
            <a:endParaRPr sz="3200">
              <a:latin typeface="Work Sans SemiBold"/>
              <a:cs typeface="Work Sans SemiBold"/>
            </a:endParaRPr>
          </a:p>
          <a:p>
            <a:pPr marL="240029" marR="415925" indent="-227965">
              <a:lnSpc>
                <a:spcPct val="100000"/>
              </a:lnSpc>
              <a:spcBef>
                <a:spcPts val="2965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Connecting </a:t>
            </a:r>
            <a:r>
              <a:rPr sz="2800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to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Local</a:t>
            </a:r>
            <a:r>
              <a:rPr sz="2800" spc="-8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Climate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Action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Policy</a:t>
            </a:r>
            <a:endParaRPr sz="2800">
              <a:latin typeface="GT Pressura Regular"/>
              <a:cs typeface="GT Pressura Regular"/>
            </a:endParaRPr>
          </a:p>
          <a:p>
            <a:pPr marL="240029" marR="615315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Connectivity 	Framework</a:t>
            </a:r>
            <a:endParaRPr sz="2800">
              <a:latin typeface="GT Pressura Regular"/>
              <a:cs typeface="GT Pressura Regular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54382" y="2474465"/>
            <a:ext cx="2990215" cy="1026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0"/>
              </a:lnSpc>
              <a:spcBef>
                <a:spcPts val="100"/>
              </a:spcBef>
            </a:pPr>
            <a:r>
              <a:rPr sz="3400" b="1" dirty="0">
                <a:solidFill>
                  <a:srgbClr val="FFFFFF"/>
                </a:solidFill>
                <a:latin typeface="Work Sans SemiBold"/>
                <a:cs typeface="Work Sans SemiBold"/>
              </a:rPr>
              <a:t>Chapter</a:t>
            </a:r>
            <a:r>
              <a:rPr sz="3400" b="1" spc="-90" dirty="0">
                <a:solidFill>
                  <a:srgbClr val="FFFFFF"/>
                </a:solidFill>
                <a:latin typeface="Work Sans SemiBold"/>
                <a:cs typeface="Work Sans SemiBold"/>
              </a:rPr>
              <a:t> </a:t>
            </a:r>
            <a:r>
              <a:rPr sz="3400" b="1" spc="-50" dirty="0">
                <a:solidFill>
                  <a:srgbClr val="FFFFFF"/>
                </a:solidFill>
                <a:latin typeface="Work Sans SemiBold"/>
                <a:cs typeface="Work Sans SemiBold"/>
              </a:rPr>
              <a:t>4</a:t>
            </a:r>
            <a:endParaRPr sz="3400">
              <a:latin typeface="Work Sans SemiBold"/>
              <a:cs typeface="Work Sans SemiBold"/>
            </a:endParaRPr>
          </a:p>
          <a:p>
            <a:pPr marL="12700">
              <a:lnSpc>
                <a:spcPts val="3820"/>
              </a:lnSpc>
            </a:pPr>
            <a:r>
              <a:rPr sz="3200" b="1" spc="-135" dirty="0">
                <a:solidFill>
                  <a:srgbClr val="F9972E"/>
                </a:solidFill>
                <a:latin typeface="Work Sans SemiBold"/>
                <a:cs typeface="Work Sans SemiBold"/>
              </a:rPr>
              <a:t>Implementation</a:t>
            </a:r>
            <a:endParaRPr sz="3200">
              <a:latin typeface="Work Sans SemiBold"/>
              <a:cs typeface="Work Sans Semi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1700" y="4173321"/>
            <a:ext cx="2983865" cy="374396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540"/>
              </a:spcBef>
              <a:buChar char="•"/>
              <a:tabLst>
                <a:tab pos="240665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Introduction</a:t>
            </a:r>
            <a:endParaRPr sz="2800">
              <a:latin typeface="GT Pressura Regular"/>
              <a:cs typeface="GT Pressura Regular"/>
            </a:endParaRPr>
          </a:p>
          <a:p>
            <a:pPr marL="240029" marR="507365" indent="-227965">
              <a:lnSpc>
                <a:spcPct val="100000"/>
              </a:lnSpc>
              <a:spcBef>
                <a:spcPts val="1435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Legacy</a:t>
            </a:r>
            <a:r>
              <a:rPr sz="2800" spc="-7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of</a:t>
            </a:r>
            <a:r>
              <a:rPr sz="2800" spc="-7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Plans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and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Projects</a:t>
            </a:r>
            <a:endParaRPr sz="28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Current</a:t>
            </a:r>
            <a:r>
              <a:rPr sz="2800" spc="-8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Conditions</a:t>
            </a:r>
            <a:endParaRPr sz="2800">
              <a:latin typeface="GT Pressura Regular"/>
              <a:cs typeface="GT Pressura Regular"/>
            </a:endParaRPr>
          </a:p>
          <a:p>
            <a:pPr marL="240029" marR="846455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Waterfront 	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Development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Market</a:t>
            </a:r>
            <a:r>
              <a:rPr sz="2800" spc="-1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Scan</a:t>
            </a:r>
            <a:endParaRPr sz="2800">
              <a:latin typeface="GT Pressura Regular"/>
              <a:cs typeface="GT Pressura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29035" y="4355388"/>
            <a:ext cx="2822575" cy="295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2914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Implementation 	Strategy</a:t>
            </a:r>
            <a:endParaRPr sz="2800">
              <a:latin typeface="GT Pressura Regular"/>
              <a:cs typeface="GT Pressura Regular"/>
            </a:endParaRPr>
          </a:p>
          <a:p>
            <a:pPr marL="240029" marR="129539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Proposed</a:t>
            </a:r>
            <a:r>
              <a:rPr sz="2800" spc="-8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Project 	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Phasing</a:t>
            </a:r>
            <a:endParaRPr sz="2800">
              <a:latin typeface="GT Pressura Regular"/>
              <a:cs typeface="GT Pressura Regular"/>
            </a:endParaRPr>
          </a:p>
          <a:p>
            <a:pPr marL="240029" marR="5080" indent="-227965">
              <a:lnSpc>
                <a:spcPct val="100000"/>
              </a:lnSpc>
              <a:spcBef>
                <a:spcPts val="1435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High-level</a:t>
            </a:r>
            <a:r>
              <a:rPr sz="2800" spc="-1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Project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Cost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Estimates</a:t>
            </a:r>
            <a:endParaRPr sz="2800">
              <a:latin typeface="GT Pressura Regular"/>
              <a:cs typeface="GT Pressura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28032" y="7424216"/>
            <a:ext cx="7992745" cy="1221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" marR="5080" indent="-12065">
              <a:lnSpc>
                <a:spcPct val="1402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Review</a:t>
            </a:r>
            <a:r>
              <a:rPr sz="28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the</a:t>
            </a:r>
            <a:r>
              <a:rPr sz="28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Final</a:t>
            </a:r>
            <a:r>
              <a:rPr sz="2800" b="1" spc="-3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Connectivity</a:t>
            </a:r>
            <a:r>
              <a:rPr sz="28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Plan</a:t>
            </a:r>
            <a:r>
              <a:rPr sz="2800" b="1" spc="-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</a:rPr>
              <a:t>now</a:t>
            </a:r>
            <a:r>
              <a:rPr sz="2800" b="1" spc="-3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GT Pressura Bold"/>
                <a:cs typeface="GT Pressura Bold"/>
              </a:rPr>
              <a:t>on: </a:t>
            </a:r>
            <a:r>
              <a:rPr sz="2800" b="1" spc="-25" dirty="0">
                <a:solidFill>
                  <a:srgbClr val="FFFFFF"/>
                </a:solidFill>
                <a:latin typeface="GT Pressura Bold"/>
                <a:cs typeface="GT Pressura Bold"/>
                <a:hlinkClick r:id="rId6"/>
              </a:rPr>
              <a:t>www.lawaterfront.org/invest/current-</a:t>
            </a:r>
            <a:r>
              <a:rPr sz="2800" b="1" dirty="0">
                <a:solidFill>
                  <a:srgbClr val="FFFFFF"/>
                </a:solidFill>
                <a:latin typeface="GT Pressura Bold"/>
                <a:cs typeface="GT Pressura Bold"/>
                <a:hlinkClick r:id="rId6"/>
              </a:rPr>
              <a:t>port-</a:t>
            </a:r>
            <a:r>
              <a:rPr sz="2800" b="1" spc="-20" dirty="0">
                <a:solidFill>
                  <a:srgbClr val="FFFFFF"/>
                </a:solidFill>
                <a:latin typeface="GT Pressura Bold"/>
                <a:cs typeface="GT Pressura Bold"/>
                <a:hlinkClick r:id="rId6"/>
              </a:rPr>
              <a:t>projects</a:t>
            </a:r>
            <a:endParaRPr sz="2800">
              <a:latin typeface="GT Pressura Bold"/>
              <a:cs typeface="GT Pressura Bold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446233" y="7658667"/>
            <a:ext cx="1135990" cy="1127370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27" name="object 2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895" y="395728"/>
            <a:ext cx="387857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>
                <a:solidFill>
                  <a:srgbClr val="3D81B9"/>
                </a:solidFill>
              </a:rPr>
              <a:t>Presentation</a:t>
            </a:r>
            <a:r>
              <a:rPr spc="-335" dirty="0">
                <a:solidFill>
                  <a:srgbClr val="3D81B9"/>
                </a:solidFill>
              </a:rPr>
              <a:t> </a:t>
            </a:r>
            <a:r>
              <a:rPr spc="-110" dirty="0">
                <a:solidFill>
                  <a:srgbClr val="3D81B9"/>
                </a:solidFill>
              </a:rPr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895" y="2526279"/>
            <a:ext cx="4266565" cy="2661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3535" indent="-339725">
              <a:lnSpc>
                <a:spcPct val="100000"/>
              </a:lnSpc>
              <a:spcBef>
                <a:spcPts val="100"/>
              </a:spcBef>
              <a:buSzPct val="100000"/>
              <a:buAutoNum type="arabicPeriod"/>
              <a:tabLst>
                <a:tab pos="343535" algn="l"/>
              </a:tabLst>
            </a:pPr>
            <a:r>
              <a:rPr sz="3400" b="1" spc="-10" dirty="0">
                <a:solidFill>
                  <a:srgbClr val="3D81B9"/>
                </a:solidFill>
                <a:latin typeface="Trebuchet MS"/>
                <a:cs typeface="Trebuchet MS"/>
              </a:rPr>
              <a:t>Introduction</a:t>
            </a:r>
            <a:endParaRPr sz="3400" dirty="0">
              <a:latin typeface="Trebuchet MS"/>
              <a:cs typeface="Trebuchet MS"/>
            </a:endParaRPr>
          </a:p>
          <a:p>
            <a:pPr marL="697865" lvl="1" indent="-227965">
              <a:lnSpc>
                <a:spcPct val="100000"/>
              </a:lnSpc>
              <a:spcBef>
                <a:spcPts val="3240"/>
              </a:spcBef>
              <a:buChar char="•"/>
              <a:tabLst>
                <a:tab pos="697865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Background</a:t>
            </a:r>
            <a:endParaRPr sz="2800" dirty="0">
              <a:latin typeface="GT Pressura Regular"/>
              <a:cs typeface="GT Pressura Regular"/>
            </a:endParaRPr>
          </a:p>
          <a:p>
            <a:pPr marL="697865" lvl="1" indent="-227965">
              <a:lnSpc>
                <a:spcPct val="100000"/>
              </a:lnSpc>
              <a:buChar char="•"/>
              <a:tabLst>
                <a:tab pos="697865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Goals</a:t>
            </a:r>
            <a:endParaRPr sz="2800" dirty="0">
              <a:latin typeface="GT Pressura Regular"/>
              <a:cs typeface="GT Pressura Regular"/>
            </a:endParaRPr>
          </a:p>
          <a:p>
            <a:pPr marL="697865" lvl="1" indent="-227965">
              <a:lnSpc>
                <a:spcPct val="100000"/>
              </a:lnSpc>
              <a:buChar char="•"/>
              <a:tabLst>
                <a:tab pos="6978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Community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Engagement</a:t>
            </a:r>
            <a:endParaRPr sz="2800" dirty="0">
              <a:latin typeface="GT Pressura Regular"/>
              <a:cs typeface="GT Pressura Regular"/>
            </a:endParaRPr>
          </a:p>
          <a:p>
            <a:pPr marL="697865" lvl="1" indent="-227965">
              <a:lnSpc>
                <a:spcPct val="100000"/>
              </a:lnSpc>
              <a:buChar char="•"/>
              <a:tabLst>
                <a:tab pos="6978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Draft</a:t>
            </a:r>
            <a:r>
              <a:rPr sz="2800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Plan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Comments</a:t>
            </a:r>
            <a:endParaRPr sz="2800" dirty="0">
              <a:latin typeface="GT Pressura Regular"/>
              <a:cs typeface="GT Pressura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59645" y="2526279"/>
            <a:ext cx="4206875" cy="1808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0375" indent="-447675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460375" algn="l"/>
              </a:tabLst>
            </a:pPr>
            <a:r>
              <a:rPr sz="3400" b="1" spc="-10" dirty="0">
                <a:solidFill>
                  <a:srgbClr val="F9972E"/>
                </a:solidFill>
                <a:latin typeface="Trebuchet MS"/>
                <a:cs typeface="Trebuchet MS"/>
              </a:rPr>
              <a:t>Solutions</a:t>
            </a:r>
            <a:endParaRPr sz="3400" dirty="0">
              <a:latin typeface="Trebuchet MS"/>
              <a:cs typeface="Trebuchet MS"/>
            </a:endParaRPr>
          </a:p>
          <a:p>
            <a:pPr marL="697865" lvl="1" indent="-227965">
              <a:lnSpc>
                <a:spcPct val="100000"/>
              </a:lnSpc>
              <a:spcBef>
                <a:spcPts val="3240"/>
              </a:spcBef>
              <a:buChar char="•"/>
              <a:tabLst>
                <a:tab pos="6978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Connectivity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Framework</a:t>
            </a:r>
            <a:endParaRPr sz="2800" dirty="0">
              <a:latin typeface="GT Pressura Regular"/>
              <a:cs typeface="GT Pressura Regular"/>
            </a:endParaRPr>
          </a:p>
          <a:p>
            <a:pPr marL="697865" lvl="1" indent="-227965">
              <a:lnSpc>
                <a:spcPct val="100000"/>
              </a:lnSpc>
              <a:buChar char="•"/>
              <a:tabLst>
                <a:tab pos="6978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Key</a:t>
            </a:r>
            <a:r>
              <a:rPr sz="2800" spc="-1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Recommendations</a:t>
            </a:r>
            <a:endParaRPr sz="2800" dirty="0">
              <a:latin typeface="GT Pressura Regular"/>
              <a:cs typeface="GT Pressura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7395" y="2526279"/>
            <a:ext cx="3017520" cy="1808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0375" indent="-447675">
              <a:lnSpc>
                <a:spcPct val="100000"/>
              </a:lnSpc>
              <a:spcBef>
                <a:spcPts val="100"/>
              </a:spcBef>
              <a:buAutoNum type="arabicPeriod" startAt="3"/>
              <a:tabLst>
                <a:tab pos="460375" algn="l"/>
              </a:tabLst>
            </a:pPr>
            <a:r>
              <a:rPr sz="3400" b="1" dirty="0">
                <a:solidFill>
                  <a:srgbClr val="47A4B0"/>
                </a:solidFill>
                <a:latin typeface="Trebuchet MS"/>
                <a:cs typeface="Trebuchet MS"/>
              </a:rPr>
              <a:t>Next</a:t>
            </a:r>
            <a:r>
              <a:rPr sz="3400" b="1" spc="-335" dirty="0">
                <a:solidFill>
                  <a:srgbClr val="47A4B0"/>
                </a:solidFill>
                <a:latin typeface="Trebuchet MS"/>
                <a:cs typeface="Trebuchet MS"/>
              </a:rPr>
              <a:t> </a:t>
            </a:r>
            <a:r>
              <a:rPr sz="3400" b="1" spc="140" dirty="0">
                <a:solidFill>
                  <a:srgbClr val="47A4B0"/>
                </a:solidFill>
                <a:latin typeface="Trebuchet MS"/>
                <a:cs typeface="Trebuchet MS"/>
              </a:rPr>
              <a:t>Steps</a:t>
            </a:r>
            <a:endParaRPr sz="3400">
              <a:latin typeface="Trebuchet MS"/>
              <a:cs typeface="Trebuchet MS"/>
            </a:endParaRPr>
          </a:p>
          <a:p>
            <a:pPr marL="697865" lvl="1" indent="-227965">
              <a:lnSpc>
                <a:spcPct val="100000"/>
              </a:lnSpc>
              <a:spcBef>
                <a:spcPts val="3240"/>
              </a:spcBef>
              <a:buChar char="•"/>
              <a:tabLst>
                <a:tab pos="6978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Project</a:t>
            </a:r>
            <a:r>
              <a:rPr sz="2800" spc="-8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Timeline</a:t>
            </a:r>
            <a:endParaRPr sz="2800">
              <a:latin typeface="GT Pressura Regular"/>
              <a:cs typeface="GT Pressura Regular"/>
            </a:endParaRPr>
          </a:p>
          <a:p>
            <a:pPr marL="697865" lvl="1" indent="-227965">
              <a:lnSpc>
                <a:spcPct val="100000"/>
              </a:lnSpc>
              <a:buChar char="•"/>
              <a:tabLst>
                <a:tab pos="697865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Questions</a:t>
            </a:r>
            <a:endParaRPr sz="2800">
              <a:latin typeface="GT Pressura Regular"/>
              <a:cs typeface="GT Pressura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9581" y="2420366"/>
            <a:ext cx="4646295" cy="3370579"/>
          </a:xfrm>
          <a:custGeom>
            <a:avLst/>
            <a:gdLst/>
            <a:ahLst/>
            <a:cxnLst/>
            <a:rect l="l" t="t" r="r" b="b"/>
            <a:pathLst>
              <a:path w="4646295" h="337057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218180"/>
                </a:lnTo>
                <a:lnTo>
                  <a:pt x="7769" y="3266348"/>
                </a:lnTo>
                <a:lnTo>
                  <a:pt x="29405" y="3308183"/>
                </a:lnTo>
                <a:lnTo>
                  <a:pt x="62396" y="3341174"/>
                </a:lnTo>
                <a:lnTo>
                  <a:pt x="104231" y="3362810"/>
                </a:lnTo>
                <a:lnTo>
                  <a:pt x="152400" y="3370579"/>
                </a:lnTo>
                <a:lnTo>
                  <a:pt x="4493768" y="3370579"/>
                </a:lnTo>
                <a:lnTo>
                  <a:pt x="4541936" y="3362810"/>
                </a:lnTo>
                <a:lnTo>
                  <a:pt x="4583771" y="3341174"/>
                </a:lnTo>
                <a:lnTo>
                  <a:pt x="4616762" y="3308183"/>
                </a:lnTo>
                <a:lnTo>
                  <a:pt x="4638398" y="3266348"/>
                </a:lnTo>
                <a:lnTo>
                  <a:pt x="4646168" y="3218180"/>
                </a:lnTo>
                <a:lnTo>
                  <a:pt x="4646168" y="152400"/>
                </a:lnTo>
                <a:lnTo>
                  <a:pt x="4638398" y="104231"/>
                </a:lnTo>
                <a:lnTo>
                  <a:pt x="4616762" y="62396"/>
                </a:lnTo>
                <a:lnTo>
                  <a:pt x="4583771" y="29405"/>
                </a:lnTo>
                <a:lnTo>
                  <a:pt x="4541936" y="7769"/>
                </a:lnTo>
                <a:lnTo>
                  <a:pt x="4493768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77332" y="2420366"/>
            <a:ext cx="4646295" cy="3370579"/>
          </a:xfrm>
          <a:custGeom>
            <a:avLst/>
            <a:gdLst/>
            <a:ahLst/>
            <a:cxnLst/>
            <a:rect l="l" t="t" r="r" b="b"/>
            <a:pathLst>
              <a:path w="4646295" h="337057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218180"/>
                </a:lnTo>
                <a:lnTo>
                  <a:pt x="7769" y="3266348"/>
                </a:lnTo>
                <a:lnTo>
                  <a:pt x="29405" y="3308183"/>
                </a:lnTo>
                <a:lnTo>
                  <a:pt x="62396" y="3341174"/>
                </a:lnTo>
                <a:lnTo>
                  <a:pt x="104231" y="3362810"/>
                </a:lnTo>
                <a:lnTo>
                  <a:pt x="152400" y="3370579"/>
                </a:lnTo>
                <a:lnTo>
                  <a:pt x="4493768" y="3370579"/>
                </a:lnTo>
                <a:lnTo>
                  <a:pt x="4541936" y="3362810"/>
                </a:lnTo>
                <a:lnTo>
                  <a:pt x="4583771" y="3341174"/>
                </a:lnTo>
                <a:lnTo>
                  <a:pt x="4616762" y="3308183"/>
                </a:lnTo>
                <a:lnTo>
                  <a:pt x="4638398" y="3266348"/>
                </a:lnTo>
                <a:lnTo>
                  <a:pt x="4646168" y="3218180"/>
                </a:lnTo>
                <a:lnTo>
                  <a:pt x="4646168" y="152400"/>
                </a:lnTo>
                <a:lnTo>
                  <a:pt x="4638398" y="104231"/>
                </a:lnTo>
                <a:lnTo>
                  <a:pt x="4616762" y="62396"/>
                </a:lnTo>
                <a:lnTo>
                  <a:pt x="4583771" y="29405"/>
                </a:lnTo>
                <a:lnTo>
                  <a:pt x="4541936" y="7769"/>
                </a:lnTo>
                <a:lnTo>
                  <a:pt x="4493768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35081" y="2420366"/>
            <a:ext cx="4646295" cy="3370579"/>
          </a:xfrm>
          <a:custGeom>
            <a:avLst/>
            <a:gdLst/>
            <a:ahLst/>
            <a:cxnLst/>
            <a:rect l="l" t="t" r="r" b="b"/>
            <a:pathLst>
              <a:path w="4646294" h="337057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218180"/>
                </a:lnTo>
                <a:lnTo>
                  <a:pt x="7769" y="3266348"/>
                </a:lnTo>
                <a:lnTo>
                  <a:pt x="29405" y="3308183"/>
                </a:lnTo>
                <a:lnTo>
                  <a:pt x="62396" y="3341174"/>
                </a:lnTo>
                <a:lnTo>
                  <a:pt x="104231" y="3362810"/>
                </a:lnTo>
                <a:lnTo>
                  <a:pt x="152400" y="3370579"/>
                </a:lnTo>
                <a:lnTo>
                  <a:pt x="4493768" y="3370579"/>
                </a:lnTo>
                <a:lnTo>
                  <a:pt x="4541936" y="3362810"/>
                </a:lnTo>
                <a:lnTo>
                  <a:pt x="4583771" y="3341174"/>
                </a:lnTo>
                <a:lnTo>
                  <a:pt x="4616762" y="3308183"/>
                </a:lnTo>
                <a:lnTo>
                  <a:pt x="4638398" y="3266348"/>
                </a:lnTo>
                <a:lnTo>
                  <a:pt x="4646168" y="3218180"/>
                </a:lnTo>
                <a:lnTo>
                  <a:pt x="4646168" y="152400"/>
                </a:lnTo>
                <a:lnTo>
                  <a:pt x="4638398" y="104231"/>
                </a:lnTo>
                <a:lnTo>
                  <a:pt x="4616762" y="62396"/>
                </a:lnTo>
                <a:lnTo>
                  <a:pt x="4583771" y="29405"/>
                </a:lnTo>
                <a:lnTo>
                  <a:pt x="4541936" y="7769"/>
                </a:lnTo>
                <a:lnTo>
                  <a:pt x="4493768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14524" y="6472387"/>
            <a:ext cx="1373505" cy="1487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208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E04054"/>
                </a:solidFill>
                <a:latin typeface="GT Pressura Regular"/>
                <a:cs typeface="GT Pressura Regular"/>
              </a:rPr>
              <a:t>pLAn</a:t>
            </a:r>
            <a:r>
              <a:rPr sz="1400" spc="-15" dirty="0">
                <a:solidFill>
                  <a:srgbClr val="E04054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E04054"/>
                </a:solidFill>
                <a:latin typeface="GT Pressura Regular"/>
                <a:cs typeface="GT Pressura Regular"/>
              </a:rPr>
              <a:t>Goal</a:t>
            </a:r>
            <a:r>
              <a:rPr sz="1400" spc="-15" dirty="0">
                <a:solidFill>
                  <a:srgbClr val="E04054"/>
                </a:solidFill>
                <a:latin typeface="GT Pressura Regular"/>
                <a:cs typeface="GT Pressura Regular"/>
              </a:rPr>
              <a:t> </a:t>
            </a:r>
            <a:r>
              <a:rPr sz="1400" b="1" spc="-459" dirty="0">
                <a:solidFill>
                  <a:srgbClr val="E04054"/>
                </a:solidFill>
                <a:latin typeface="GT Pressura Bold"/>
                <a:cs typeface="GT Pressura Bold"/>
              </a:rPr>
              <a:t>6</a:t>
            </a:r>
            <a:r>
              <a:rPr sz="2100" spc="247" baseline="1984" dirty="0">
                <a:solidFill>
                  <a:srgbClr val="DFDFDF"/>
                </a:solidFill>
                <a:latin typeface="GT Pressura Regular"/>
                <a:cs typeface="GT Pressura Regular"/>
              </a:rPr>
              <a:t>6</a:t>
            </a:r>
            <a:r>
              <a:rPr sz="1400" spc="210" dirty="0">
                <a:solidFill>
                  <a:srgbClr val="E04054"/>
                </a:solidFill>
                <a:latin typeface="GT Pressura Regular"/>
                <a:cs typeface="GT Pressura Regular"/>
              </a:rPr>
              <a:t>:</a:t>
            </a:r>
            <a:r>
              <a:rPr sz="1400" spc="-30" dirty="0">
                <a:solidFill>
                  <a:srgbClr val="E04054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E04054"/>
                </a:solidFill>
                <a:latin typeface="GT Pressura Regular"/>
                <a:cs typeface="GT Pressura Regular"/>
              </a:rPr>
              <a:t>Mobility</a:t>
            </a:r>
            <a:r>
              <a:rPr sz="1400" spc="-25" dirty="0">
                <a:solidFill>
                  <a:srgbClr val="E04054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E04054"/>
                </a:solidFill>
                <a:latin typeface="GT Pressura Regular"/>
                <a:cs typeface="GT Pressura Regular"/>
              </a:rPr>
              <a:t>&amp;</a:t>
            </a:r>
            <a:r>
              <a:rPr sz="1400" spc="-15" dirty="0">
                <a:solidFill>
                  <a:srgbClr val="E04054"/>
                </a:solidFill>
                <a:latin typeface="GT Pressura Regular"/>
                <a:cs typeface="GT Pressura Regular"/>
              </a:rPr>
              <a:t> </a:t>
            </a:r>
            <a:r>
              <a:rPr sz="1400" spc="-25" dirty="0">
                <a:solidFill>
                  <a:srgbClr val="E04054"/>
                </a:solidFill>
                <a:latin typeface="GT Pressura Regular"/>
                <a:cs typeface="GT Pressura Regular"/>
              </a:rPr>
              <a:t>Public </a:t>
            </a:r>
            <a:r>
              <a:rPr sz="1400" spc="-10" dirty="0">
                <a:solidFill>
                  <a:srgbClr val="E04054"/>
                </a:solidFill>
                <a:latin typeface="GT Pressura Regular"/>
                <a:cs typeface="GT Pressura Regular"/>
              </a:rPr>
              <a:t>Transit</a:t>
            </a:r>
            <a:endParaRPr sz="1400">
              <a:latin typeface="GT Pressura Regular"/>
              <a:cs typeface="GT Pressura Regular"/>
            </a:endParaRPr>
          </a:p>
          <a:p>
            <a:pPr marL="17780" marR="5080">
              <a:lnSpc>
                <a:spcPct val="100000"/>
              </a:lnSpc>
              <a:spcBef>
                <a:spcPts val="1425"/>
              </a:spcBef>
            </a:pPr>
            <a:r>
              <a:rPr sz="1400" dirty="0">
                <a:solidFill>
                  <a:srgbClr val="E7A762"/>
                </a:solidFill>
                <a:latin typeface="GT Pressura Regular"/>
                <a:cs typeface="GT Pressura Regular"/>
              </a:rPr>
              <a:t>pLAn</a:t>
            </a:r>
            <a:r>
              <a:rPr sz="1400" spc="-15" dirty="0">
                <a:solidFill>
                  <a:srgbClr val="E7A762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E7A762"/>
                </a:solidFill>
                <a:latin typeface="GT Pressura Regular"/>
                <a:cs typeface="GT Pressura Regular"/>
              </a:rPr>
              <a:t>Goal</a:t>
            </a:r>
            <a:r>
              <a:rPr sz="1400" spc="-15" dirty="0">
                <a:solidFill>
                  <a:srgbClr val="E7A762"/>
                </a:solidFill>
                <a:latin typeface="GT Pressura Regular"/>
                <a:cs typeface="GT Pressura Regular"/>
              </a:rPr>
              <a:t> </a:t>
            </a:r>
            <a:r>
              <a:rPr sz="1400" b="1" spc="-345" dirty="0">
                <a:solidFill>
                  <a:srgbClr val="E7A762"/>
                </a:solidFill>
                <a:latin typeface="GT Pressura Bold"/>
                <a:cs typeface="GT Pressura Bold"/>
              </a:rPr>
              <a:t>1</a:t>
            </a:r>
            <a:r>
              <a:rPr sz="2100" spc="284" baseline="1984" dirty="0">
                <a:solidFill>
                  <a:srgbClr val="DFDFDF"/>
                </a:solidFill>
                <a:latin typeface="GT Pressura Regular"/>
                <a:cs typeface="GT Pressura Regular"/>
              </a:rPr>
              <a:t>1</a:t>
            </a:r>
            <a:r>
              <a:rPr sz="2100" spc="-450" baseline="1984" dirty="0">
                <a:solidFill>
                  <a:srgbClr val="DFDFDF"/>
                </a:solidFill>
                <a:latin typeface="GT Pressura Regular"/>
                <a:cs typeface="GT Pressura Regular"/>
              </a:rPr>
              <a:t>1</a:t>
            </a:r>
            <a:r>
              <a:rPr sz="1400" b="1" spc="190" dirty="0">
                <a:solidFill>
                  <a:srgbClr val="E7A762"/>
                </a:solidFill>
                <a:latin typeface="GT Pressura Bold"/>
                <a:cs typeface="GT Pressura Bold"/>
              </a:rPr>
              <a:t>1</a:t>
            </a:r>
            <a:r>
              <a:rPr sz="1400" spc="190" dirty="0">
                <a:solidFill>
                  <a:srgbClr val="E7A762"/>
                </a:solidFill>
                <a:latin typeface="GT Pressura Regular"/>
                <a:cs typeface="GT Pressura Regular"/>
              </a:rPr>
              <a:t>:</a:t>
            </a:r>
            <a:r>
              <a:rPr sz="1400" spc="-15" dirty="0">
                <a:solidFill>
                  <a:srgbClr val="E7A762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E7A762"/>
                </a:solidFill>
                <a:latin typeface="GT Pressura Regular"/>
                <a:cs typeface="GT Pressura Regular"/>
              </a:rPr>
              <a:t>Urban </a:t>
            </a:r>
            <a:r>
              <a:rPr sz="1400" spc="-10" dirty="0">
                <a:solidFill>
                  <a:srgbClr val="E7A762"/>
                </a:solidFill>
                <a:latin typeface="GT Pressura Regular"/>
                <a:cs typeface="GT Pressura Regular"/>
              </a:rPr>
              <a:t>Ecosystems </a:t>
            </a:r>
            <a:r>
              <a:rPr sz="1400" dirty="0">
                <a:solidFill>
                  <a:srgbClr val="E7A762"/>
                </a:solidFill>
                <a:latin typeface="GT Pressura Regular"/>
                <a:cs typeface="GT Pressura Regular"/>
              </a:rPr>
              <a:t>&amp; </a:t>
            </a:r>
            <a:r>
              <a:rPr sz="1400" spc="-10" dirty="0">
                <a:solidFill>
                  <a:srgbClr val="E7A762"/>
                </a:solidFill>
                <a:latin typeface="GT Pressura Regular"/>
                <a:cs typeface="GT Pressura Regular"/>
              </a:rPr>
              <a:t>Resilience</a:t>
            </a:r>
            <a:endParaRPr sz="1400">
              <a:latin typeface="GT Pressura Regular"/>
              <a:cs typeface="GT Pressura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96388" y="5671220"/>
            <a:ext cx="903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CB4B1"/>
                </a:solidFill>
                <a:latin typeface="GT Pressura Regular"/>
                <a:cs typeface="GT Pressura Regular"/>
              </a:rPr>
              <a:t>pLAn</a:t>
            </a:r>
            <a:r>
              <a:rPr sz="1400" spc="-25" dirty="0">
                <a:solidFill>
                  <a:srgbClr val="4CB4B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4CB4B1"/>
                </a:solidFill>
                <a:latin typeface="GT Pressura Regular"/>
                <a:cs typeface="GT Pressura Regular"/>
              </a:rPr>
              <a:t>Goal</a:t>
            </a:r>
            <a:r>
              <a:rPr sz="1400" spc="-15" dirty="0">
                <a:solidFill>
                  <a:srgbClr val="4CB4B1"/>
                </a:solidFill>
                <a:latin typeface="GT Pressura Regular"/>
                <a:cs typeface="GT Pressura Regular"/>
              </a:rPr>
              <a:t> </a:t>
            </a:r>
            <a:r>
              <a:rPr sz="1400" b="1" spc="-700" dirty="0">
                <a:solidFill>
                  <a:srgbClr val="4CB4B1"/>
                </a:solidFill>
                <a:latin typeface="GT Pressura Bold"/>
                <a:cs typeface="GT Pressura Bold"/>
              </a:rPr>
              <a:t>3</a:t>
            </a:r>
            <a:r>
              <a:rPr sz="2100" spc="-22" baseline="1984" dirty="0">
                <a:solidFill>
                  <a:srgbClr val="DFDFDF"/>
                </a:solidFill>
                <a:latin typeface="GT Pressura Regular"/>
                <a:cs typeface="GT Pressura Regular"/>
              </a:rPr>
              <a:t>3</a:t>
            </a:r>
            <a:r>
              <a:rPr sz="1400" spc="-15" dirty="0">
                <a:solidFill>
                  <a:srgbClr val="4CB4B1"/>
                </a:solidFill>
                <a:latin typeface="GT Pressura Regular"/>
                <a:cs typeface="GT Pressura Regular"/>
              </a:rPr>
              <a:t>:</a:t>
            </a:r>
            <a:r>
              <a:rPr sz="1400" dirty="0">
                <a:solidFill>
                  <a:srgbClr val="4CB4B1"/>
                </a:solidFill>
                <a:latin typeface="GT Pressura Regular"/>
                <a:cs typeface="GT Pressura Regular"/>
              </a:rPr>
              <a:t> Local</a:t>
            </a:r>
            <a:r>
              <a:rPr sz="1400" spc="-40" dirty="0">
                <a:solidFill>
                  <a:srgbClr val="4CB4B1"/>
                </a:solidFill>
                <a:latin typeface="GT Pressura Regular"/>
                <a:cs typeface="GT Pressura Regular"/>
              </a:rPr>
              <a:t> </a:t>
            </a:r>
            <a:r>
              <a:rPr sz="1400" spc="-10" dirty="0">
                <a:solidFill>
                  <a:srgbClr val="4CB4B1"/>
                </a:solidFill>
                <a:latin typeface="GT Pressura Regular"/>
                <a:cs typeface="GT Pressura Regular"/>
              </a:rPr>
              <a:t>Water</a:t>
            </a:r>
            <a:endParaRPr sz="1400">
              <a:latin typeface="GT Pressura Regular"/>
              <a:cs typeface="GT Pressura Regular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596" y="4965700"/>
            <a:ext cx="6591300" cy="32572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01700" y="1119467"/>
            <a:ext cx="8809355" cy="3122930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20"/>
              </a:spcBef>
            </a:pPr>
            <a:r>
              <a:rPr sz="3400" b="1" dirty="0">
                <a:latin typeface="Trebuchet MS"/>
                <a:cs typeface="Trebuchet MS"/>
              </a:rPr>
              <a:t>Relationship</a:t>
            </a:r>
            <a:r>
              <a:rPr sz="3400" b="1" spc="-290" dirty="0">
                <a:latin typeface="Trebuchet MS"/>
                <a:cs typeface="Trebuchet MS"/>
              </a:rPr>
              <a:t> </a:t>
            </a:r>
            <a:r>
              <a:rPr sz="3400" b="1" spc="-30" dirty="0">
                <a:latin typeface="Trebuchet MS"/>
                <a:cs typeface="Trebuchet MS"/>
              </a:rPr>
              <a:t>to</a:t>
            </a:r>
            <a:r>
              <a:rPr sz="3400" b="1" spc="-285" dirty="0">
                <a:latin typeface="Trebuchet MS"/>
                <a:cs typeface="Trebuchet MS"/>
              </a:rPr>
              <a:t> </a:t>
            </a:r>
            <a:r>
              <a:rPr sz="3400" b="1" spc="185" dirty="0">
                <a:latin typeface="Trebuchet MS"/>
                <a:cs typeface="Trebuchet MS"/>
              </a:rPr>
              <a:t>LA’s</a:t>
            </a:r>
            <a:r>
              <a:rPr sz="3400" b="1" spc="-285" dirty="0">
                <a:latin typeface="Trebuchet MS"/>
                <a:cs typeface="Trebuchet MS"/>
              </a:rPr>
              <a:t> </a:t>
            </a:r>
            <a:r>
              <a:rPr sz="3400" b="1" dirty="0">
                <a:latin typeface="Trebuchet MS"/>
                <a:cs typeface="Trebuchet MS"/>
              </a:rPr>
              <a:t>Green</a:t>
            </a:r>
            <a:r>
              <a:rPr sz="3400" b="1" spc="-285" dirty="0">
                <a:latin typeface="Trebuchet MS"/>
                <a:cs typeface="Trebuchet MS"/>
              </a:rPr>
              <a:t> </a:t>
            </a:r>
            <a:r>
              <a:rPr sz="3400" b="1" spc="95" dirty="0">
                <a:latin typeface="Trebuchet MS"/>
                <a:cs typeface="Trebuchet MS"/>
              </a:rPr>
              <a:t>New</a:t>
            </a:r>
            <a:r>
              <a:rPr sz="3400" b="1" spc="-285" dirty="0">
                <a:latin typeface="Trebuchet MS"/>
                <a:cs typeface="Trebuchet MS"/>
              </a:rPr>
              <a:t> </a:t>
            </a:r>
            <a:r>
              <a:rPr sz="3400" b="1" spc="-20" dirty="0">
                <a:latin typeface="Trebuchet MS"/>
                <a:cs typeface="Trebuchet MS"/>
              </a:rPr>
              <a:t>Deal</a:t>
            </a:r>
            <a:endParaRPr sz="3400" dirty="0">
              <a:latin typeface="Trebuchet MS"/>
              <a:cs typeface="Trebuchet MS"/>
            </a:endParaRPr>
          </a:p>
          <a:p>
            <a:pPr marL="12700" marR="443230">
              <a:lnSpc>
                <a:spcPct val="100000"/>
              </a:lnSpc>
              <a:spcBef>
                <a:spcPts val="1585"/>
              </a:spcBef>
            </a:pP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“The</a:t>
            </a:r>
            <a:r>
              <a:rPr sz="2800" i="1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Port</a:t>
            </a:r>
            <a:r>
              <a:rPr sz="2800" i="1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of</a:t>
            </a:r>
            <a:r>
              <a:rPr sz="2800" i="1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Los</a:t>
            </a:r>
            <a:r>
              <a:rPr sz="2800" i="1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Angeles</a:t>
            </a:r>
            <a:r>
              <a:rPr sz="2800" i="1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is</a:t>
            </a:r>
            <a:r>
              <a:rPr sz="2800" i="1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proud</a:t>
            </a:r>
            <a:r>
              <a:rPr sz="2800" i="1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to</a:t>
            </a:r>
            <a:r>
              <a:rPr sz="2800" i="1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adopt</a:t>
            </a:r>
            <a:r>
              <a:rPr sz="2800" i="1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the</a:t>
            </a:r>
            <a:r>
              <a:rPr sz="2800" i="1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Sustainable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City</a:t>
            </a:r>
            <a:r>
              <a:rPr sz="2800" i="1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pLAn</a:t>
            </a:r>
            <a:r>
              <a:rPr sz="2800" i="1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for</a:t>
            </a:r>
            <a:r>
              <a:rPr sz="2800" i="1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the</a:t>
            </a:r>
            <a:r>
              <a:rPr sz="2800" i="1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City</a:t>
            </a:r>
            <a:r>
              <a:rPr sz="2800" i="1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of</a:t>
            </a:r>
            <a:r>
              <a:rPr sz="2800" i="1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Los</a:t>
            </a:r>
            <a:r>
              <a:rPr sz="2800" i="1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Angeles.</a:t>
            </a:r>
            <a:r>
              <a:rPr sz="2800" i="1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The</a:t>
            </a:r>
            <a:r>
              <a:rPr sz="2800" i="1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pLAn</a:t>
            </a:r>
            <a:r>
              <a:rPr sz="2800" i="1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advances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our</a:t>
            </a:r>
            <a:r>
              <a:rPr sz="2800" i="1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environment,</a:t>
            </a:r>
            <a:r>
              <a:rPr sz="2800" i="1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economy</a:t>
            </a:r>
            <a:r>
              <a:rPr sz="2800" i="1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and</a:t>
            </a:r>
            <a:r>
              <a:rPr sz="2800" i="1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social</a:t>
            </a:r>
            <a:r>
              <a:rPr sz="2800" i="1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equity</a:t>
            </a:r>
            <a:r>
              <a:rPr sz="2800" i="1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in</a:t>
            </a:r>
            <a:r>
              <a:rPr sz="2800" i="1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14</a:t>
            </a:r>
            <a:r>
              <a:rPr sz="2800" i="1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various</a:t>
            </a:r>
            <a:endParaRPr sz="2800" dirty="0">
              <a:latin typeface="GT Pressura Regular"/>
              <a:cs typeface="GT Pressura Regular"/>
            </a:endParaRPr>
          </a:p>
          <a:p>
            <a:pPr marL="12700" marR="5080">
              <a:lnSpc>
                <a:spcPct val="100000"/>
              </a:lnSpc>
            </a:pPr>
            <a:r>
              <a:rPr sz="2800" i="1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categories</a:t>
            </a:r>
            <a:r>
              <a:rPr sz="2800" i="1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with</a:t>
            </a:r>
            <a:r>
              <a:rPr sz="2800" i="1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short-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term,</a:t>
            </a:r>
            <a:r>
              <a:rPr sz="2800" i="1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near-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term</a:t>
            </a:r>
            <a:r>
              <a:rPr sz="2800" i="1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(2025)</a:t>
            </a:r>
            <a:r>
              <a:rPr sz="2800" i="1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and</a:t>
            </a:r>
            <a:r>
              <a:rPr sz="2800" i="1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i="1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long-</a:t>
            </a:r>
            <a:r>
              <a:rPr sz="2800" i="1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term </a:t>
            </a:r>
            <a:r>
              <a:rPr sz="2800" i="1" dirty="0">
                <a:solidFill>
                  <a:srgbClr val="5F5F61"/>
                </a:solidFill>
                <a:latin typeface="GT Pressura Regular"/>
                <a:cs typeface="GT Pressura Regular"/>
              </a:rPr>
              <a:t>(2035) </a:t>
            </a:r>
            <a:r>
              <a:rPr sz="2800" i="1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targets.”</a:t>
            </a:r>
            <a:endParaRPr sz="2800" dirty="0">
              <a:latin typeface="GT Pressura Regular"/>
              <a:cs typeface="GT Pressura Regular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1895" y="395728"/>
            <a:ext cx="6661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5" dirty="0">
                <a:solidFill>
                  <a:srgbClr val="F9972E"/>
                </a:solidFill>
              </a:rPr>
              <a:t>Connecting</a:t>
            </a:r>
            <a:r>
              <a:rPr spc="-360" dirty="0">
                <a:solidFill>
                  <a:srgbClr val="F9972E"/>
                </a:solidFill>
              </a:rPr>
              <a:t> </a:t>
            </a:r>
            <a:r>
              <a:rPr spc="-170" dirty="0">
                <a:solidFill>
                  <a:srgbClr val="F9972E"/>
                </a:solidFill>
              </a:rPr>
              <a:t>to</a:t>
            </a:r>
            <a:r>
              <a:rPr spc="-355" dirty="0">
                <a:solidFill>
                  <a:srgbClr val="F9972E"/>
                </a:solidFill>
              </a:rPr>
              <a:t> </a:t>
            </a:r>
            <a:r>
              <a:rPr spc="-145" dirty="0">
                <a:solidFill>
                  <a:srgbClr val="F9972E"/>
                </a:solidFill>
              </a:rPr>
              <a:t>Climate</a:t>
            </a:r>
            <a:r>
              <a:rPr spc="-360" dirty="0">
                <a:solidFill>
                  <a:srgbClr val="F9972E"/>
                </a:solidFill>
              </a:rPr>
              <a:t> </a:t>
            </a:r>
            <a:r>
              <a:rPr spc="-110" dirty="0">
                <a:solidFill>
                  <a:srgbClr val="F9972E"/>
                </a:solidFill>
              </a:rPr>
              <a:t>Action</a:t>
            </a:r>
            <a:r>
              <a:rPr spc="-355" dirty="0">
                <a:solidFill>
                  <a:srgbClr val="F9972E"/>
                </a:solidFill>
              </a:rPr>
              <a:t> </a:t>
            </a:r>
            <a:r>
              <a:rPr spc="-60" dirty="0">
                <a:solidFill>
                  <a:srgbClr val="F9972E"/>
                </a:solidFill>
              </a:rPr>
              <a:t>Policy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457834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/>
              <a:t>Connectivity Plan </a:t>
            </a:r>
            <a:r>
              <a:rPr spc="-10" dirty="0"/>
              <a:t>recommendations 	</a:t>
            </a:r>
            <a:r>
              <a:rPr dirty="0"/>
              <a:t>developed</a:t>
            </a:r>
            <a:r>
              <a:rPr spc="-55" dirty="0"/>
              <a:t> </a:t>
            </a:r>
            <a:r>
              <a:rPr dirty="0"/>
              <a:t>with</a:t>
            </a:r>
            <a:r>
              <a:rPr spc="-50" dirty="0"/>
              <a:t> </a:t>
            </a:r>
            <a:r>
              <a:rPr dirty="0"/>
              <a:t>the</a:t>
            </a:r>
            <a:r>
              <a:rPr spc="-55" dirty="0"/>
              <a:t> </a:t>
            </a:r>
            <a:r>
              <a:rPr dirty="0"/>
              <a:t>goals</a:t>
            </a:r>
            <a:r>
              <a:rPr spc="-50" dirty="0"/>
              <a:t> </a:t>
            </a:r>
            <a:r>
              <a:rPr dirty="0"/>
              <a:t>of</a:t>
            </a:r>
            <a:r>
              <a:rPr spc="-55" dirty="0"/>
              <a:t> LA’s</a:t>
            </a:r>
            <a:r>
              <a:rPr spc="-50" dirty="0"/>
              <a:t> </a:t>
            </a:r>
            <a:r>
              <a:rPr dirty="0"/>
              <a:t>Green</a:t>
            </a:r>
            <a:r>
              <a:rPr spc="-50" dirty="0"/>
              <a:t> </a:t>
            </a:r>
            <a:r>
              <a:rPr spc="-25" dirty="0"/>
              <a:t>New 	</a:t>
            </a:r>
            <a:r>
              <a:rPr dirty="0"/>
              <a:t>Deal in </a:t>
            </a:r>
            <a:r>
              <a:rPr spc="-20" dirty="0"/>
              <a:t>mind</a:t>
            </a:r>
          </a:p>
          <a:p>
            <a:pPr marL="240029" marR="5080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</a:tabLst>
            </a:pPr>
            <a:r>
              <a:rPr dirty="0"/>
              <a:t>Recommendations</a:t>
            </a:r>
            <a:r>
              <a:rPr spc="-20" dirty="0"/>
              <a:t> </a:t>
            </a:r>
            <a:r>
              <a:rPr dirty="0"/>
              <a:t>that</a:t>
            </a:r>
            <a:r>
              <a:rPr spc="-20" dirty="0"/>
              <a:t> </a:t>
            </a:r>
            <a:r>
              <a:rPr dirty="0"/>
              <a:t>support</a:t>
            </a:r>
            <a:r>
              <a:rPr spc="-20" dirty="0"/>
              <a:t> </a:t>
            </a:r>
            <a:r>
              <a:rPr spc="-10" dirty="0"/>
              <a:t>sustainability 	</a:t>
            </a:r>
            <a:r>
              <a:rPr dirty="0"/>
              <a:t>goals</a:t>
            </a:r>
            <a:r>
              <a:rPr spc="-70" dirty="0"/>
              <a:t> </a:t>
            </a:r>
            <a:r>
              <a:rPr dirty="0"/>
              <a:t>are</a:t>
            </a:r>
            <a:r>
              <a:rPr spc="-65" dirty="0"/>
              <a:t> </a:t>
            </a:r>
            <a:r>
              <a:rPr dirty="0"/>
              <a:t>identified</a:t>
            </a:r>
            <a:r>
              <a:rPr spc="-70" dirty="0"/>
              <a:t> </a:t>
            </a:r>
            <a:r>
              <a:rPr dirty="0"/>
              <a:t>throughout</a:t>
            </a:r>
            <a:r>
              <a:rPr spc="-65" dirty="0"/>
              <a:t> </a:t>
            </a:r>
            <a:r>
              <a:rPr spc="-25" dirty="0"/>
              <a:t>the 	</a:t>
            </a:r>
            <a:r>
              <a:rPr dirty="0"/>
              <a:t>Connectivity </a:t>
            </a:r>
            <a:r>
              <a:rPr spc="-20" dirty="0"/>
              <a:t>Plan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36776" y="5663389"/>
            <a:ext cx="33782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30" marR="5080" indent="-113664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Green</a:t>
            </a:r>
            <a:r>
              <a:rPr sz="14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Street</a:t>
            </a:r>
            <a:r>
              <a:rPr sz="14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projects</a:t>
            </a:r>
            <a:r>
              <a:rPr sz="14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include</a:t>
            </a:r>
            <a:r>
              <a:rPr sz="14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multi-</a:t>
            </a:r>
            <a:r>
              <a:rPr sz="14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benefit 	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stormwater</a:t>
            </a:r>
            <a:r>
              <a:rPr sz="14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designs</a:t>
            </a:r>
            <a:r>
              <a:rPr sz="14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to</a:t>
            </a:r>
            <a:r>
              <a:rPr sz="14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improve</a:t>
            </a:r>
            <a:r>
              <a:rPr sz="14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water</a:t>
            </a:r>
            <a:r>
              <a:rPr sz="14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quality</a:t>
            </a:r>
            <a:endParaRPr sz="1400">
              <a:latin typeface="GT Pressura Regular"/>
              <a:cs typeface="GT Pressura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6776" y="6462067"/>
            <a:ext cx="3928110" cy="1266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30" marR="248920" indent="-113664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Minimizing</a:t>
            </a:r>
            <a:r>
              <a:rPr sz="1400" spc="-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the time spent idling in </a:t>
            </a:r>
            <a:r>
              <a:rPr sz="14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traffic</a:t>
            </a:r>
            <a:r>
              <a:rPr sz="1400" spc="-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and 	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providing</a:t>
            </a:r>
            <a:r>
              <a:rPr sz="14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alternatives</a:t>
            </a:r>
            <a:r>
              <a:rPr sz="14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to</a:t>
            </a:r>
            <a:r>
              <a:rPr sz="14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driving</a:t>
            </a:r>
            <a:r>
              <a:rPr sz="14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help</a:t>
            </a:r>
            <a:r>
              <a:rPr sz="14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support</a:t>
            </a:r>
            <a:r>
              <a:rPr sz="14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the 	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Sustainable</a:t>
            </a:r>
            <a:r>
              <a:rPr sz="14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City</a:t>
            </a:r>
            <a:r>
              <a:rPr sz="14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pLAn</a:t>
            </a:r>
            <a:endParaRPr sz="1400">
              <a:latin typeface="GT Pressura Regular"/>
              <a:cs typeface="GT Pressura Regular"/>
            </a:endParaRPr>
          </a:p>
          <a:p>
            <a:pPr marL="125730" marR="5080" indent="-113664">
              <a:lnSpc>
                <a:spcPct val="100000"/>
              </a:lnSpc>
              <a:spcBef>
                <a:spcPts val="1365"/>
              </a:spcBef>
              <a:buChar char="•"/>
              <a:tabLst>
                <a:tab pos="127000" algn="l"/>
              </a:tabLst>
            </a:pP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Street</a:t>
            </a:r>
            <a:r>
              <a:rPr sz="14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trees</a:t>
            </a:r>
            <a:r>
              <a:rPr sz="14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and</a:t>
            </a:r>
            <a:r>
              <a:rPr sz="14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parkway</a:t>
            </a:r>
            <a:r>
              <a:rPr sz="14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vegetation</a:t>
            </a:r>
            <a:r>
              <a:rPr sz="14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can</a:t>
            </a:r>
            <a:r>
              <a:rPr sz="14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help</a:t>
            </a:r>
            <a:r>
              <a:rPr sz="14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create 	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resilient</a:t>
            </a:r>
            <a:r>
              <a:rPr sz="14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dirty="0">
                <a:solidFill>
                  <a:srgbClr val="5F5F61"/>
                </a:solidFill>
                <a:latin typeface="GT Pressura Regular"/>
                <a:cs typeface="GT Pressura Regular"/>
              </a:rPr>
              <a:t>urban</a:t>
            </a:r>
            <a:r>
              <a:rPr sz="14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4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ecosystems</a:t>
            </a:r>
            <a:endParaRPr sz="1400">
              <a:latin typeface="GT Pressura Regular"/>
              <a:cs typeface="GT Pressura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8700" y="4609588"/>
            <a:ext cx="5662295" cy="876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D81B9"/>
                </a:solidFill>
                <a:latin typeface="Work Sans"/>
                <a:cs typeface="Work Sans"/>
              </a:rPr>
              <a:t>Connectivity Plan Example</a:t>
            </a:r>
            <a:endParaRPr sz="2400" dirty="0">
              <a:latin typeface="Work Sans"/>
              <a:cs typeface="Work Sans"/>
            </a:endParaRPr>
          </a:p>
          <a:p>
            <a:pPr marL="233679">
              <a:lnSpc>
                <a:spcPct val="100000"/>
              </a:lnSpc>
              <a:spcBef>
                <a:spcPts val="1415"/>
              </a:spcBef>
            </a:pPr>
            <a:r>
              <a:rPr sz="2000" b="1" spc="10" dirty="0">
                <a:latin typeface="Trebuchet MS"/>
                <a:cs typeface="Trebuchet MS"/>
              </a:rPr>
              <a:t>Supporting</a:t>
            </a:r>
            <a:r>
              <a:rPr sz="2000" b="1" spc="-9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Green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55" dirty="0">
                <a:latin typeface="Trebuchet MS"/>
                <a:cs typeface="Trebuchet MS"/>
              </a:rPr>
              <a:t>New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Deal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10" dirty="0">
                <a:latin typeface="Trebuchet MS"/>
                <a:cs typeface="Trebuchet MS"/>
              </a:rPr>
              <a:t>Goals: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80" dirty="0">
                <a:latin typeface="Trebuchet MS"/>
                <a:cs typeface="Trebuchet MS"/>
              </a:rPr>
              <a:t>Roadways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94514" y="2184400"/>
            <a:ext cx="4439085" cy="227761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895" y="395728"/>
            <a:ext cx="46069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8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Connectivity</a:t>
            </a:r>
            <a:r>
              <a:rPr sz="3200" b="0" spc="-28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14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Framework</a:t>
            </a:r>
            <a:endParaRPr sz="3200" dirty="0">
              <a:latin typeface="Trebuchet MS" panose="020B0603020202020204" pitchFamily="34" charset="0"/>
              <a:cs typeface="Work Sans Medium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847" y="2046405"/>
            <a:ext cx="7022953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900" b="0" spc="750" dirty="0">
                <a:solidFill>
                  <a:srgbClr val="5E5E61"/>
                </a:solidFill>
                <a:latin typeface="Arial Black" panose="020B0A04020102020204" pitchFamily="34" charset="0"/>
                <a:cs typeface="Arial"/>
              </a:rPr>
              <a:t>4</a:t>
            </a:r>
            <a:r>
              <a:rPr sz="5900" b="0" spc="75" dirty="0">
                <a:solidFill>
                  <a:srgbClr val="5E5E61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sz="5900" b="0" spc="310" dirty="0">
                <a:solidFill>
                  <a:srgbClr val="5E5E61"/>
                </a:solidFill>
                <a:latin typeface="Arial Black" panose="020B0A04020102020204" pitchFamily="34" charset="0"/>
                <a:cs typeface="Arial"/>
              </a:rPr>
              <a:t>KEY</a:t>
            </a:r>
            <a:r>
              <a:rPr sz="5900" b="0" spc="80" dirty="0">
                <a:solidFill>
                  <a:srgbClr val="5E5E61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sz="5900" b="0" spc="370" dirty="0">
                <a:solidFill>
                  <a:srgbClr val="5E5E61"/>
                </a:solidFill>
                <a:latin typeface="Arial Black" panose="020B0A04020102020204" pitchFamily="34" charset="0"/>
                <a:cs typeface="Arial"/>
              </a:rPr>
              <a:t>PILLARS</a:t>
            </a:r>
            <a:endParaRPr sz="5900" dirty="0"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700" y="3770152"/>
            <a:ext cx="5859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3250" algn="l"/>
                <a:tab pos="3176270" algn="l"/>
              </a:tabLst>
            </a:pPr>
            <a:r>
              <a:rPr sz="3600" b="1" spc="-25" dirty="0">
                <a:solidFill>
                  <a:srgbClr val="3E80B9"/>
                </a:solidFill>
                <a:latin typeface="Work Sans SemiBold"/>
                <a:cs typeface="Work Sans SemiBold"/>
              </a:rPr>
              <a:t>1.</a:t>
            </a:r>
            <a:r>
              <a:rPr sz="3600" b="1" dirty="0">
                <a:solidFill>
                  <a:srgbClr val="3E80B9"/>
                </a:solidFill>
                <a:latin typeface="Work Sans SemiBold"/>
                <a:cs typeface="Work Sans SemiBold"/>
              </a:rPr>
              <a:t>	Park</a:t>
            </a:r>
            <a:r>
              <a:rPr sz="3600" b="1" spc="-65" dirty="0">
                <a:solidFill>
                  <a:srgbClr val="3E80B9"/>
                </a:solidFill>
                <a:latin typeface="Work Sans SemiBold"/>
                <a:cs typeface="Work Sans SemiBold"/>
              </a:rPr>
              <a:t> </a:t>
            </a:r>
            <a:r>
              <a:rPr sz="3600" b="1" spc="-10" dirty="0">
                <a:solidFill>
                  <a:srgbClr val="3E80B9"/>
                </a:solidFill>
                <a:latin typeface="Work Sans SemiBold"/>
                <a:cs typeface="Work Sans SemiBold"/>
              </a:rPr>
              <a:t>Once,</a:t>
            </a:r>
            <a:r>
              <a:rPr sz="3600" b="1" dirty="0">
                <a:solidFill>
                  <a:srgbClr val="3E80B9"/>
                </a:solidFill>
                <a:latin typeface="Work Sans SemiBold"/>
                <a:cs typeface="Work Sans SemiBold"/>
              </a:rPr>
              <a:t>	</a:t>
            </a:r>
            <a:r>
              <a:rPr sz="3600" b="1" spc="-10" dirty="0">
                <a:solidFill>
                  <a:srgbClr val="3E80B9"/>
                </a:solidFill>
                <a:latin typeface="Work Sans SemiBold"/>
                <a:cs typeface="Work Sans SemiBold"/>
              </a:rPr>
              <a:t>Stay</a:t>
            </a:r>
            <a:r>
              <a:rPr sz="3600" b="1" spc="-220" dirty="0">
                <a:solidFill>
                  <a:srgbClr val="3E80B9"/>
                </a:solidFill>
                <a:latin typeface="Work Sans SemiBold"/>
                <a:cs typeface="Work Sans SemiBold"/>
              </a:rPr>
              <a:t> </a:t>
            </a:r>
            <a:r>
              <a:rPr sz="3600" b="1" dirty="0">
                <a:solidFill>
                  <a:srgbClr val="3E80B9"/>
                </a:solidFill>
                <a:latin typeface="Work Sans SemiBold"/>
                <a:cs typeface="Work Sans SemiBold"/>
              </a:rPr>
              <a:t>All</a:t>
            </a:r>
            <a:r>
              <a:rPr sz="3600" b="1" spc="-110" dirty="0">
                <a:solidFill>
                  <a:srgbClr val="3E80B9"/>
                </a:solidFill>
                <a:latin typeface="Work Sans SemiBold"/>
                <a:cs typeface="Work Sans SemiBold"/>
              </a:rPr>
              <a:t> </a:t>
            </a:r>
            <a:r>
              <a:rPr sz="3600" b="1" spc="-30" dirty="0">
                <a:solidFill>
                  <a:srgbClr val="3E80B9"/>
                </a:solidFill>
                <a:latin typeface="Work Sans SemiBold"/>
                <a:cs typeface="Work Sans SemiBold"/>
              </a:rPr>
              <a:t>Day</a:t>
            </a:r>
            <a:endParaRPr sz="3600">
              <a:latin typeface="Work Sans SemiBold"/>
              <a:cs typeface="Work Sans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1700" y="4713356"/>
            <a:ext cx="56832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6830" algn="l"/>
              </a:tabLst>
            </a:pPr>
            <a:r>
              <a:rPr sz="3600" b="1" dirty="0">
                <a:solidFill>
                  <a:srgbClr val="3E80B9"/>
                </a:solidFill>
                <a:latin typeface="Work Sans SemiBold"/>
                <a:cs typeface="Work Sans SemiBold"/>
              </a:rPr>
              <a:t>2.</a:t>
            </a:r>
            <a:r>
              <a:rPr sz="3600" b="1" spc="409" dirty="0">
                <a:solidFill>
                  <a:srgbClr val="3E80B9"/>
                </a:solidFill>
                <a:latin typeface="Work Sans SemiBold"/>
                <a:cs typeface="Work Sans SemiBold"/>
              </a:rPr>
              <a:t> </a:t>
            </a:r>
            <a:r>
              <a:rPr sz="3600" b="1" spc="-10" dirty="0">
                <a:solidFill>
                  <a:srgbClr val="3E80B9"/>
                </a:solidFill>
                <a:latin typeface="Work Sans SemiBold"/>
                <a:cs typeface="Work Sans SemiBold"/>
              </a:rPr>
              <a:t>Improve</a:t>
            </a:r>
            <a:r>
              <a:rPr sz="3600" b="1" dirty="0">
                <a:solidFill>
                  <a:srgbClr val="3E80B9"/>
                </a:solidFill>
                <a:latin typeface="Work Sans SemiBold"/>
                <a:cs typeface="Work Sans SemiBold"/>
              </a:rPr>
              <a:t>	Public</a:t>
            </a:r>
            <a:r>
              <a:rPr sz="3600" b="1" spc="-90" dirty="0">
                <a:solidFill>
                  <a:srgbClr val="3E80B9"/>
                </a:solidFill>
                <a:latin typeface="Work Sans SemiBold"/>
                <a:cs typeface="Work Sans SemiBold"/>
              </a:rPr>
              <a:t> </a:t>
            </a:r>
            <a:r>
              <a:rPr sz="3600" b="1" spc="-40" dirty="0">
                <a:solidFill>
                  <a:srgbClr val="3E80B9"/>
                </a:solidFill>
                <a:latin typeface="Work Sans SemiBold"/>
                <a:cs typeface="Work Sans SemiBold"/>
              </a:rPr>
              <a:t>Transit</a:t>
            </a:r>
            <a:endParaRPr sz="3600">
              <a:latin typeface="Work Sans SemiBold"/>
              <a:cs typeface="Work Sans 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1700" y="5656559"/>
            <a:ext cx="5447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2050" algn="l"/>
              </a:tabLst>
            </a:pPr>
            <a:r>
              <a:rPr sz="3600" b="1" dirty="0">
                <a:solidFill>
                  <a:srgbClr val="3E80B9"/>
                </a:solidFill>
                <a:latin typeface="Work Sans SemiBold"/>
                <a:cs typeface="Work Sans SemiBold"/>
              </a:rPr>
              <a:t>3.</a:t>
            </a:r>
            <a:r>
              <a:rPr sz="3600" b="1" spc="405" dirty="0">
                <a:solidFill>
                  <a:srgbClr val="3E80B9"/>
                </a:solidFill>
                <a:latin typeface="Work Sans SemiBold"/>
                <a:cs typeface="Work Sans SemiBold"/>
              </a:rPr>
              <a:t> </a:t>
            </a:r>
            <a:r>
              <a:rPr sz="3600" b="1" spc="-10" dirty="0">
                <a:solidFill>
                  <a:srgbClr val="3E80B9"/>
                </a:solidFill>
                <a:latin typeface="Work Sans SemiBold"/>
                <a:cs typeface="Work Sans SemiBold"/>
              </a:rPr>
              <a:t>Provide</a:t>
            </a:r>
            <a:r>
              <a:rPr sz="3600" b="1" dirty="0">
                <a:solidFill>
                  <a:srgbClr val="3E80B9"/>
                </a:solidFill>
                <a:latin typeface="Work Sans SemiBold"/>
                <a:cs typeface="Work Sans SemiBold"/>
              </a:rPr>
              <a:t>	</a:t>
            </a:r>
            <a:r>
              <a:rPr sz="3600" b="1" spc="-20" dirty="0">
                <a:solidFill>
                  <a:srgbClr val="3E80B9"/>
                </a:solidFill>
                <a:latin typeface="Work Sans SemiBold"/>
                <a:cs typeface="Work Sans SemiBold"/>
              </a:rPr>
              <a:t>Multi-</a:t>
            </a:r>
            <a:r>
              <a:rPr sz="3600" b="1" spc="-10" dirty="0">
                <a:solidFill>
                  <a:srgbClr val="3E80B9"/>
                </a:solidFill>
                <a:latin typeface="Work Sans SemiBold"/>
                <a:cs typeface="Work Sans SemiBold"/>
              </a:rPr>
              <a:t>benefit</a:t>
            </a:r>
            <a:endParaRPr sz="3600">
              <a:latin typeface="Work Sans SemiBold"/>
              <a:cs typeface="Work Sans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2402" y="5999459"/>
            <a:ext cx="3126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3E80B9"/>
                </a:solidFill>
                <a:latin typeface="Work Sans SemiBold"/>
                <a:cs typeface="Work Sans SemiBold"/>
              </a:rPr>
              <a:t>Public</a:t>
            </a:r>
            <a:r>
              <a:rPr sz="3600" b="1" spc="-105" dirty="0">
                <a:solidFill>
                  <a:srgbClr val="3E80B9"/>
                </a:solidFill>
                <a:latin typeface="Work Sans SemiBold"/>
                <a:cs typeface="Work Sans SemiBold"/>
              </a:rPr>
              <a:t> </a:t>
            </a:r>
            <a:r>
              <a:rPr sz="3600" b="1" spc="-10" dirty="0">
                <a:solidFill>
                  <a:srgbClr val="3E80B9"/>
                </a:solidFill>
                <a:latin typeface="Work Sans SemiBold"/>
                <a:cs typeface="Work Sans SemiBold"/>
              </a:rPr>
              <a:t>Access</a:t>
            </a:r>
            <a:endParaRPr sz="3600">
              <a:latin typeface="Work Sans SemiBold"/>
              <a:cs typeface="Work Sans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1700" y="6942663"/>
            <a:ext cx="6158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25040" algn="l"/>
                <a:tab pos="3779520" algn="l"/>
              </a:tabLst>
            </a:pPr>
            <a:r>
              <a:rPr sz="3600" b="1" dirty="0">
                <a:solidFill>
                  <a:srgbClr val="3E80B9"/>
                </a:solidFill>
                <a:latin typeface="Work Sans SemiBold"/>
                <a:cs typeface="Work Sans SemiBold"/>
              </a:rPr>
              <a:t>4.</a:t>
            </a:r>
            <a:r>
              <a:rPr sz="3600" b="1" spc="240" dirty="0">
                <a:solidFill>
                  <a:srgbClr val="3E80B9"/>
                </a:solidFill>
                <a:latin typeface="Work Sans SemiBold"/>
                <a:cs typeface="Work Sans SemiBold"/>
              </a:rPr>
              <a:t> </a:t>
            </a:r>
            <a:r>
              <a:rPr sz="3600" b="1" spc="-10" dirty="0">
                <a:solidFill>
                  <a:srgbClr val="3E80B9"/>
                </a:solidFill>
                <a:latin typeface="Work Sans SemiBold"/>
                <a:cs typeface="Work Sans SemiBold"/>
              </a:rPr>
              <a:t>Create</a:t>
            </a:r>
            <a:r>
              <a:rPr sz="3600" b="1" dirty="0">
                <a:solidFill>
                  <a:srgbClr val="3E80B9"/>
                </a:solidFill>
                <a:latin typeface="Work Sans SemiBold"/>
                <a:cs typeface="Work Sans SemiBold"/>
              </a:rPr>
              <a:t>	</a:t>
            </a:r>
            <a:r>
              <a:rPr sz="3600" b="1" spc="-10" dirty="0">
                <a:solidFill>
                  <a:srgbClr val="3E80B9"/>
                </a:solidFill>
                <a:latin typeface="Work Sans SemiBold"/>
                <a:cs typeface="Work Sans SemiBold"/>
              </a:rPr>
              <a:t>Points</a:t>
            </a:r>
            <a:r>
              <a:rPr sz="3600" b="1" dirty="0">
                <a:solidFill>
                  <a:srgbClr val="3E80B9"/>
                </a:solidFill>
                <a:latin typeface="Work Sans SemiBold"/>
                <a:cs typeface="Work Sans SemiBold"/>
              </a:rPr>
              <a:t>	of</a:t>
            </a:r>
            <a:r>
              <a:rPr sz="3600" b="1" spc="-114" dirty="0">
                <a:solidFill>
                  <a:srgbClr val="3E80B9"/>
                </a:solidFill>
                <a:latin typeface="Work Sans SemiBold"/>
                <a:cs typeface="Work Sans SemiBold"/>
              </a:rPr>
              <a:t> </a:t>
            </a:r>
            <a:r>
              <a:rPr sz="3600" b="1" spc="-10" dirty="0">
                <a:solidFill>
                  <a:srgbClr val="3E80B9"/>
                </a:solidFill>
                <a:latin typeface="Work Sans SemiBold"/>
                <a:cs typeface="Work Sans SemiBold"/>
              </a:rPr>
              <a:t>Interest</a:t>
            </a:r>
            <a:endParaRPr sz="3600">
              <a:latin typeface="Work Sans SemiBold"/>
              <a:cs typeface="Work Sans SemiBold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470108" y="457200"/>
            <a:ext cx="3855720" cy="2051050"/>
            <a:chOff x="10470108" y="457200"/>
            <a:chExt cx="3855720" cy="205105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108" y="457200"/>
              <a:ext cx="3855491" cy="20507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495506" y="495301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523" y="0"/>
                  </a:moveTo>
                  <a:lnTo>
                    <a:pt x="197638" y="5028"/>
                  </a:lnTo>
                  <a:lnTo>
                    <a:pt x="151176" y="19451"/>
                  </a:lnTo>
                  <a:lnTo>
                    <a:pt x="109130" y="42273"/>
                  </a:lnTo>
                  <a:lnTo>
                    <a:pt x="72497" y="72497"/>
                  </a:lnTo>
                  <a:lnTo>
                    <a:pt x="42273" y="109130"/>
                  </a:lnTo>
                  <a:lnTo>
                    <a:pt x="19451" y="151176"/>
                  </a:lnTo>
                  <a:lnTo>
                    <a:pt x="5028" y="197638"/>
                  </a:lnTo>
                  <a:lnTo>
                    <a:pt x="0" y="247523"/>
                  </a:lnTo>
                  <a:lnTo>
                    <a:pt x="5028" y="297407"/>
                  </a:lnTo>
                  <a:lnTo>
                    <a:pt x="19451" y="343869"/>
                  </a:lnTo>
                  <a:lnTo>
                    <a:pt x="42273" y="385915"/>
                  </a:lnTo>
                  <a:lnTo>
                    <a:pt x="72497" y="422548"/>
                  </a:lnTo>
                  <a:lnTo>
                    <a:pt x="109130" y="452772"/>
                  </a:lnTo>
                  <a:lnTo>
                    <a:pt x="151176" y="475594"/>
                  </a:lnTo>
                  <a:lnTo>
                    <a:pt x="197638" y="490017"/>
                  </a:lnTo>
                  <a:lnTo>
                    <a:pt x="247523" y="495046"/>
                  </a:lnTo>
                  <a:lnTo>
                    <a:pt x="297407" y="490017"/>
                  </a:lnTo>
                  <a:lnTo>
                    <a:pt x="343869" y="475594"/>
                  </a:lnTo>
                  <a:lnTo>
                    <a:pt x="385915" y="452772"/>
                  </a:lnTo>
                  <a:lnTo>
                    <a:pt x="422548" y="422548"/>
                  </a:lnTo>
                  <a:lnTo>
                    <a:pt x="452772" y="385915"/>
                  </a:lnTo>
                  <a:lnTo>
                    <a:pt x="475594" y="343869"/>
                  </a:lnTo>
                  <a:lnTo>
                    <a:pt x="490017" y="297407"/>
                  </a:lnTo>
                  <a:lnTo>
                    <a:pt x="495046" y="247523"/>
                  </a:lnTo>
                  <a:lnTo>
                    <a:pt x="490017" y="197638"/>
                  </a:lnTo>
                  <a:lnTo>
                    <a:pt x="475594" y="151176"/>
                  </a:lnTo>
                  <a:lnTo>
                    <a:pt x="452772" y="109130"/>
                  </a:lnTo>
                  <a:lnTo>
                    <a:pt x="422548" y="72497"/>
                  </a:lnTo>
                  <a:lnTo>
                    <a:pt x="385915" y="42273"/>
                  </a:lnTo>
                  <a:lnTo>
                    <a:pt x="343869" y="19451"/>
                  </a:lnTo>
                  <a:lnTo>
                    <a:pt x="297407" y="5028"/>
                  </a:lnTo>
                  <a:lnTo>
                    <a:pt x="247523" y="0"/>
                  </a:lnTo>
                  <a:close/>
                </a:path>
              </a:pathLst>
            </a:custGeom>
            <a:solidFill>
              <a:srgbClr val="578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0470108" y="4912131"/>
            <a:ext cx="3855720" cy="2051050"/>
            <a:chOff x="10470108" y="4912131"/>
            <a:chExt cx="3855720" cy="205105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70108" y="4912131"/>
              <a:ext cx="3855491" cy="205079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495506" y="4950234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523" y="0"/>
                  </a:moveTo>
                  <a:lnTo>
                    <a:pt x="197638" y="5028"/>
                  </a:lnTo>
                  <a:lnTo>
                    <a:pt x="151176" y="19451"/>
                  </a:lnTo>
                  <a:lnTo>
                    <a:pt x="109130" y="42273"/>
                  </a:lnTo>
                  <a:lnTo>
                    <a:pt x="72497" y="72497"/>
                  </a:lnTo>
                  <a:lnTo>
                    <a:pt x="42273" y="109130"/>
                  </a:lnTo>
                  <a:lnTo>
                    <a:pt x="19451" y="151176"/>
                  </a:lnTo>
                  <a:lnTo>
                    <a:pt x="5028" y="197638"/>
                  </a:lnTo>
                  <a:lnTo>
                    <a:pt x="0" y="247523"/>
                  </a:lnTo>
                  <a:lnTo>
                    <a:pt x="5028" y="297407"/>
                  </a:lnTo>
                  <a:lnTo>
                    <a:pt x="19451" y="343869"/>
                  </a:lnTo>
                  <a:lnTo>
                    <a:pt x="42273" y="385915"/>
                  </a:lnTo>
                  <a:lnTo>
                    <a:pt x="72497" y="422548"/>
                  </a:lnTo>
                  <a:lnTo>
                    <a:pt x="109130" y="452772"/>
                  </a:lnTo>
                  <a:lnTo>
                    <a:pt x="151176" y="475594"/>
                  </a:lnTo>
                  <a:lnTo>
                    <a:pt x="197638" y="490017"/>
                  </a:lnTo>
                  <a:lnTo>
                    <a:pt x="247523" y="495046"/>
                  </a:lnTo>
                  <a:lnTo>
                    <a:pt x="297407" y="490017"/>
                  </a:lnTo>
                  <a:lnTo>
                    <a:pt x="343869" y="475594"/>
                  </a:lnTo>
                  <a:lnTo>
                    <a:pt x="385915" y="452772"/>
                  </a:lnTo>
                  <a:lnTo>
                    <a:pt x="422548" y="422548"/>
                  </a:lnTo>
                  <a:lnTo>
                    <a:pt x="452772" y="385915"/>
                  </a:lnTo>
                  <a:lnTo>
                    <a:pt x="475594" y="343869"/>
                  </a:lnTo>
                  <a:lnTo>
                    <a:pt x="490017" y="297407"/>
                  </a:lnTo>
                  <a:lnTo>
                    <a:pt x="495046" y="247523"/>
                  </a:lnTo>
                  <a:lnTo>
                    <a:pt x="490017" y="197638"/>
                  </a:lnTo>
                  <a:lnTo>
                    <a:pt x="475594" y="151176"/>
                  </a:lnTo>
                  <a:lnTo>
                    <a:pt x="452772" y="109130"/>
                  </a:lnTo>
                  <a:lnTo>
                    <a:pt x="422548" y="72497"/>
                  </a:lnTo>
                  <a:lnTo>
                    <a:pt x="385915" y="42273"/>
                  </a:lnTo>
                  <a:lnTo>
                    <a:pt x="343869" y="19451"/>
                  </a:lnTo>
                  <a:lnTo>
                    <a:pt x="297407" y="5028"/>
                  </a:lnTo>
                  <a:lnTo>
                    <a:pt x="247523" y="0"/>
                  </a:lnTo>
                  <a:close/>
                </a:path>
              </a:pathLst>
            </a:custGeom>
            <a:solidFill>
              <a:srgbClr val="578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0470108" y="7139609"/>
            <a:ext cx="3855720" cy="2210435"/>
            <a:chOff x="10470108" y="7139609"/>
            <a:chExt cx="3855720" cy="221043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70108" y="7139609"/>
              <a:ext cx="3855491" cy="221013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495506" y="7177697"/>
              <a:ext cx="495300" cy="498475"/>
            </a:xfrm>
            <a:custGeom>
              <a:avLst/>
              <a:gdLst/>
              <a:ahLst/>
              <a:cxnLst/>
              <a:rect l="l" t="t" r="r" b="b"/>
              <a:pathLst>
                <a:path w="495300" h="498475">
                  <a:moveTo>
                    <a:pt x="247523" y="0"/>
                  </a:moveTo>
                  <a:lnTo>
                    <a:pt x="197638" y="5061"/>
                  </a:lnTo>
                  <a:lnTo>
                    <a:pt x="151176" y="19576"/>
                  </a:lnTo>
                  <a:lnTo>
                    <a:pt x="109130" y="42543"/>
                  </a:lnTo>
                  <a:lnTo>
                    <a:pt x="72497" y="72961"/>
                  </a:lnTo>
                  <a:lnTo>
                    <a:pt x="42273" y="109827"/>
                  </a:lnTo>
                  <a:lnTo>
                    <a:pt x="19451" y="152140"/>
                  </a:lnTo>
                  <a:lnTo>
                    <a:pt x="5028" y="198897"/>
                  </a:lnTo>
                  <a:lnTo>
                    <a:pt x="0" y="249097"/>
                  </a:lnTo>
                  <a:lnTo>
                    <a:pt x="5028" y="299297"/>
                  </a:lnTo>
                  <a:lnTo>
                    <a:pt x="19451" y="346055"/>
                  </a:lnTo>
                  <a:lnTo>
                    <a:pt x="42273" y="388367"/>
                  </a:lnTo>
                  <a:lnTo>
                    <a:pt x="72497" y="425234"/>
                  </a:lnTo>
                  <a:lnTo>
                    <a:pt x="109130" y="455651"/>
                  </a:lnTo>
                  <a:lnTo>
                    <a:pt x="151176" y="478619"/>
                  </a:lnTo>
                  <a:lnTo>
                    <a:pt x="197638" y="493134"/>
                  </a:lnTo>
                  <a:lnTo>
                    <a:pt x="247523" y="498195"/>
                  </a:lnTo>
                  <a:lnTo>
                    <a:pt x="297407" y="493134"/>
                  </a:lnTo>
                  <a:lnTo>
                    <a:pt x="343869" y="478619"/>
                  </a:lnTo>
                  <a:lnTo>
                    <a:pt x="385915" y="455651"/>
                  </a:lnTo>
                  <a:lnTo>
                    <a:pt x="422548" y="425234"/>
                  </a:lnTo>
                  <a:lnTo>
                    <a:pt x="452772" y="388367"/>
                  </a:lnTo>
                  <a:lnTo>
                    <a:pt x="475594" y="346055"/>
                  </a:lnTo>
                  <a:lnTo>
                    <a:pt x="490017" y="299297"/>
                  </a:lnTo>
                  <a:lnTo>
                    <a:pt x="495046" y="249097"/>
                  </a:lnTo>
                  <a:lnTo>
                    <a:pt x="490017" y="198897"/>
                  </a:lnTo>
                  <a:lnTo>
                    <a:pt x="475594" y="152140"/>
                  </a:lnTo>
                  <a:lnTo>
                    <a:pt x="452772" y="109827"/>
                  </a:lnTo>
                  <a:lnTo>
                    <a:pt x="422548" y="72961"/>
                  </a:lnTo>
                  <a:lnTo>
                    <a:pt x="385915" y="42543"/>
                  </a:lnTo>
                  <a:lnTo>
                    <a:pt x="343869" y="19576"/>
                  </a:lnTo>
                  <a:lnTo>
                    <a:pt x="297407" y="5061"/>
                  </a:lnTo>
                  <a:lnTo>
                    <a:pt x="247523" y="0"/>
                  </a:lnTo>
                  <a:close/>
                </a:path>
              </a:pathLst>
            </a:custGeom>
            <a:solidFill>
              <a:srgbClr val="578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0470108" y="2684678"/>
            <a:ext cx="3855720" cy="2051050"/>
            <a:chOff x="10470108" y="2684678"/>
            <a:chExt cx="3855720" cy="205105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70108" y="2684678"/>
              <a:ext cx="3855491" cy="205078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495506" y="2722768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523" y="0"/>
                  </a:moveTo>
                  <a:lnTo>
                    <a:pt x="197638" y="5028"/>
                  </a:lnTo>
                  <a:lnTo>
                    <a:pt x="151176" y="19451"/>
                  </a:lnTo>
                  <a:lnTo>
                    <a:pt x="109130" y="42273"/>
                  </a:lnTo>
                  <a:lnTo>
                    <a:pt x="72497" y="72497"/>
                  </a:lnTo>
                  <a:lnTo>
                    <a:pt x="42273" y="109130"/>
                  </a:lnTo>
                  <a:lnTo>
                    <a:pt x="19451" y="151176"/>
                  </a:lnTo>
                  <a:lnTo>
                    <a:pt x="5028" y="197638"/>
                  </a:lnTo>
                  <a:lnTo>
                    <a:pt x="0" y="247523"/>
                  </a:lnTo>
                  <a:lnTo>
                    <a:pt x="5028" y="297407"/>
                  </a:lnTo>
                  <a:lnTo>
                    <a:pt x="19451" y="343869"/>
                  </a:lnTo>
                  <a:lnTo>
                    <a:pt x="42273" y="385915"/>
                  </a:lnTo>
                  <a:lnTo>
                    <a:pt x="72497" y="422548"/>
                  </a:lnTo>
                  <a:lnTo>
                    <a:pt x="109130" y="452772"/>
                  </a:lnTo>
                  <a:lnTo>
                    <a:pt x="151176" y="475594"/>
                  </a:lnTo>
                  <a:lnTo>
                    <a:pt x="197638" y="490017"/>
                  </a:lnTo>
                  <a:lnTo>
                    <a:pt x="247523" y="495046"/>
                  </a:lnTo>
                  <a:lnTo>
                    <a:pt x="297407" y="490017"/>
                  </a:lnTo>
                  <a:lnTo>
                    <a:pt x="343869" y="475594"/>
                  </a:lnTo>
                  <a:lnTo>
                    <a:pt x="385915" y="452772"/>
                  </a:lnTo>
                  <a:lnTo>
                    <a:pt x="422548" y="422548"/>
                  </a:lnTo>
                  <a:lnTo>
                    <a:pt x="452772" y="385915"/>
                  </a:lnTo>
                  <a:lnTo>
                    <a:pt x="475594" y="343869"/>
                  </a:lnTo>
                  <a:lnTo>
                    <a:pt x="490017" y="297407"/>
                  </a:lnTo>
                  <a:lnTo>
                    <a:pt x="495046" y="247523"/>
                  </a:lnTo>
                  <a:lnTo>
                    <a:pt x="490017" y="197638"/>
                  </a:lnTo>
                  <a:lnTo>
                    <a:pt x="475594" y="151176"/>
                  </a:lnTo>
                  <a:lnTo>
                    <a:pt x="452772" y="109130"/>
                  </a:lnTo>
                  <a:lnTo>
                    <a:pt x="422548" y="72497"/>
                  </a:lnTo>
                  <a:lnTo>
                    <a:pt x="385915" y="42273"/>
                  </a:lnTo>
                  <a:lnTo>
                    <a:pt x="343869" y="19451"/>
                  </a:lnTo>
                  <a:lnTo>
                    <a:pt x="297407" y="5028"/>
                  </a:lnTo>
                  <a:lnTo>
                    <a:pt x="247523" y="0"/>
                  </a:lnTo>
                  <a:close/>
                </a:path>
              </a:pathLst>
            </a:custGeom>
            <a:solidFill>
              <a:srgbClr val="578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641569" y="500185"/>
            <a:ext cx="17843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spc="10" dirty="0">
                <a:solidFill>
                  <a:srgbClr val="FFFFFF"/>
                </a:solidFill>
                <a:latin typeface="GT Pressura Bold"/>
                <a:cs typeface="GT Pressura Bold"/>
              </a:rPr>
              <a:t>1</a:t>
            </a:r>
            <a:endParaRPr sz="2750">
              <a:latin typeface="GT Pressura Bold"/>
              <a:cs typeface="GT Pressura 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625680" y="2727654"/>
            <a:ext cx="21018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spc="15" dirty="0">
                <a:solidFill>
                  <a:srgbClr val="FFFFFF"/>
                </a:solidFill>
                <a:latin typeface="GT Pressura Bold"/>
                <a:cs typeface="GT Pressura Bold"/>
              </a:rPr>
              <a:t>2</a:t>
            </a:r>
            <a:endParaRPr sz="2750">
              <a:latin typeface="GT Pressura Bold"/>
              <a:cs typeface="GT Pressura 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24099" y="4955130"/>
            <a:ext cx="21336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spc="15" dirty="0">
                <a:solidFill>
                  <a:srgbClr val="FFFFFF"/>
                </a:solidFill>
                <a:latin typeface="GT Pressura Bold"/>
                <a:cs typeface="GT Pressura Bold"/>
              </a:rPr>
              <a:t>3</a:t>
            </a:r>
            <a:endParaRPr sz="2750">
              <a:latin typeface="GT Pressura Bold"/>
              <a:cs typeface="GT Pressura 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626565" y="7182705"/>
            <a:ext cx="2082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5" dirty="0">
                <a:solidFill>
                  <a:srgbClr val="FFFFFF"/>
                </a:solidFill>
                <a:latin typeface="GT Pressura Bold"/>
                <a:cs typeface="GT Pressura Bold"/>
              </a:rPr>
              <a:t>4</a:t>
            </a:r>
            <a:endParaRPr sz="2800">
              <a:latin typeface="GT Pressura Bold"/>
              <a:cs typeface="GT Pressura Bold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021830" y="1463550"/>
            <a:ext cx="3388995" cy="3505835"/>
            <a:chOff x="7021830" y="1463550"/>
            <a:chExt cx="3388995" cy="3505835"/>
          </a:xfrm>
        </p:grpSpPr>
        <p:sp>
          <p:nvSpPr>
            <p:cNvPr id="26" name="object 26"/>
            <p:cNvSpPr/>
            <p:nvPr/>
          </p:nvSpPr>
          <p:spPr>
            <a:xfrm>
              <a:off x="7040880" y="1482600"/>
              <a:ext cx="3350895" cy="2482215"/>
            </a:xfrm>
            <a:custGeom>
              <a:avLst/>
              <a:gdLst/>
              <a:ahLst/>
              <a:cxnLst/>
              <a:rect l="l" t="t" r="r" b="b"/>
              <a:pathLst>
                <a:path w="3350895" h="2482215">
                  <a:moveTo>
                    <a:pt x="0" y="2481834"/>
                  </a:moveTo>
                  <a:lnTo>
                    <a:pt x="3350272" y="0"/>
                  </a:lnTo>
                </a:path>
              </a:pathLst>
            </a:custGeom>
            <a:ln w="38100">
              <a:solidFill>
                <a:srgbClr val="3E80B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268916" y="3700655"/>
              <a:ext cx="3122295" cy="1249680"/>
            </a:xfrm>
            <a:custGeom>
              <a:avLst/>
              <a:gdLst/>
              <a:ahLst/>
              <a:cxnLst/>
              <a:rect l="l" t="t" r="r" b="b"/>
              <a:pathLst>
                <a:path w="3122295" h="1249679">
                  <a:moveTo>
                    <a:pt x="0" y="1249578"/>
                  </a:moveTo>
                  <a:lnTo>
                    <a:pt x="3122231" y="0"/>
                  </a:lnTo>
                </a:path>
              </a:pathLst>
            </a:custGeom>
            <a:ln w="38100">
              <a:solidFill>
                <a:srgbClr val="3E80B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7360919" y="6012184"/>
            <a:ext cx="2948940" cy="0"/>
          </a:xfrm>
          <a:custGeom>
            <a:avLst/>
            <a:gdLst/>
            <a:ahLst/>
            <a:cxnLst/>
            <a:rect l="l" t="t" r="r" b="b"/>
            <a:pathLst>
              <a:path w="2948940">
                <a:moveTo>
                  <a:pt x="0" y="0"/>
                </a:moveTo>
                <a:lnTo>
                  <a:pt x="2948940" y="0"/>
                </a:lnTo>
              </a:path>
            </a:pathLst>
          </a:custGeom>
          <a:ln w="38100">
            <a:solidFill>
              <a:srgbClr val="3E80B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60919" y="7269484"/>
            <a:ext cx="2948940" cy="975360"/>
          </a:xfrm>
          <a:custGeom>
            <a:avLst/>
            <a:gdLst/>
            <a:ahLst/>
            <a:cxnLst/>
            <a:rect l="l" t="t" r="r" b="b"/>
            <a:pathLst>
              <a:path w="2948940" h="975359">
                <a:moveTo>
                  <a:pt x="0" y="0"/>
                </a:moveTo>
                <a:lnTo>
                  <a:pt x="2948940" y="975182"/>
                </a:lnTo>
              </a:path>
            </a:pathLst>
          </a:custGeom>
          <a:ln w="38100">
            <a:solidFill>
              <a:srgbClr val="3E80B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32" name="object 3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895" y="395728"/>
            <a:ext cx="43776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7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Park</a:t>
            </a:r>
            <a:r>
              <a:rPr sz="3200" b="0" spc="-37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2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Once,</a:t>
            </a:r>
            <a:r>
              <a:rPr sz="3200" b="0" spc="-37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7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Stay</a:t>
            </a:r>
            <a:r>
              <a:rPr sz="3200" b="0" spc="-37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204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All</a:t>
            </a:r>
            <a:r>
              <a:rPr sz="3200" b="0" spc="-37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2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Day</a:t>
            </a:r>
            <a:endParaRPr sz="3200" dirty="0">
              <a:latin typeface="Trebuchet MS" panose="020B0603020202020204" pitchFamily="34" charset="0"/>
              <a:cs typeface="Work Sans Medium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1363594"/>
            <a:ext cx="478536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140" dirty="0">
                <a:solidFill>
                  <a:srgbClr val="000000"/>
                </a:solidFill>
                <a:latin typeface="Trebuchet MS"/>
                <a:cs typeface="Trebuchet MS"/>
              </a:rPr>
              <a:t>What</a:t>
            </a:r>
            <a:r>
              <a:rPr sz="3400" b="1" spc="-26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spc="170" dirty="0">
                <a:solidFill>
                  <a:srgbClr val="000000"/>
                </a:solidFill>
                <a:latin typeface="Trebuchet MS"/>
                <a:cs typeface="Trebuchet MS"/>
              </a:rPr>
              <a:t>We</a:t>
            </a:r>
            <a:r>
              <a:rPr sz="3400" b="1" spc="-26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dirty="0">
                <a:solidFill>
                  <a:srgbClr val="000000"/>
                </a:solidFill>
                <a:latin typeface="Trebuchet MS"/>
                <a:cs typeface="Trebuchet MS"/>
              </a:rPr>
              <a:t>Heard</a:t>
            </a:r>
            <a:r>
              <a:rPr sz="3400" b="1" spc="-26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spc="-10" dirty="0">
                <a:solidFill>
                  <a:srgbClr val="000000"/>
                </a:solidFill>
                <a:latin typeface="Trebuchet MS"/>
                <a:cs typeface="Trebuchet MS"/>
              </a:rPr>
              <a:t>(Issue):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13877" y="1363594"/>
            <a:ext cx="389699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Trebuchet MS"/>
                <a:cs typeface="Trebuchet MS"/>
              </a:rPr>
              <a:t>Example</a:t>
            </a:r>
            <a:r>
              <a:rPr sz="3400" b="1" spc="-45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Solutions: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66050" y="1428104"/>
            <a:ext cx="0" cy="7259320"/>
          </a:xfrm>
          <a:custGeom>
            <a:avLst/>
            <a:gdLst/>
            <a:ahLst/>
            <a:cxnLst/>
            <a:rect l="l" t="t" r="r" b="b"/>
            <a:pathLst>
              <a:path h="7259320">
                <a:moveTo>
                  <a:pt x="0" y="0"/>
                </a:moveTo>
                <a:lnTo>
                  <a:pt x="0" y="7258697"/>
                </a:lnTo>
              </a:path>
            </a:pathLst>
          </a:custGeom>
          <a:ln w="12700">
            <a:solidFill>
              <a:srgbClr val="F997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5433" y="2644358"/>
            <a:ext cx="4644390" cy="3862070"/>
          </a:xfrm>
          <a:custGeom>
            <a:avLst/>
            <a:gdLst/>
            <a:ahLst/>
            <a:cxnLst/>
            <a:rect l="l" t="t" r="r" b="b"/>
            <a:pathLst>
              <a:path w="4644390" h="3862070">
                <a:moveTo>
                  <a:pt x="459867" y="3193567"/>
                </a:moveTo>
                <a:lnTo>
                  <a:pt x="4553356" y="3193567"/>
                </a:lnTo>
                <a:lnTo>
                  <a:pt x="4605867" y="3192151"/>
                </a:lnTo>
                <a:lnTo>
                  <a:pt x="4632833" y="3182242"/>
                </a:lnTo>
                <a:lnTo>
                  <a:pt x="4642767" y="3155344"/>
                </a:lnTo>
                <a:lnTo>
                  <a:pt x="4644186" y="3102965"/>
                </a:lnTo>
                <a:lnTo>
                  <a:pt x="4644186" y="90589"/>
                </a:lnTo>
                <a:lnTo>
                  <a:pt x="4642767" y="38217"/>
                </a:lnTo>
                <a:lnTo>
                  <a:pt x="4632833" y="11323"/>
                </a:lnTo>
                <a:lnTo>
                  <a:pt x="4605867" y="1415"/>
                </a:lnTo>
                <a:lnTo>
                  <a:pt x="4553356" y="0"/>
                </a:lnTo>
                <a:lnTo>
                  <a:pt x="90843" y="0"/>
                </a:lnTo>
                <a:lnTo>
                  <a:pt x="38324" y="1415"/>
                </a:lnTo>
                <a:lnTo>
                  <a:pt x="11355" y="11323"/>
                </a:lnTo>
                <a:lnTo>
                  <a:pt x="1419" y="38217"/>
                </a:lnTo>
                <a:lnTo>
                  <a:pt x="0" y="90589"/>
                </a:lnTo>
                <a:lnTo>
                  <a:pt x="0" y="2983229"/>
                </a:lnTo>
                <a:lnTo>
                  <a:pt x="0" y="3861727"/>
                </a:lnTo>
                <a:lnTo>
                  <a:pt x="459867" y="3193567"/>
                </a:lnTo>
                <a:close/>
              </a:path>
            </a:pathLst>
          </a:custGeom>
          <a:ln w="30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51272" y="2708270"/>
            <a:ext cx="3111500" cy="2412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5200" b="1" spc="-40" dirty="0">
                <a:solidFill>
                  <a:srgbClr val="232A36"/>
                </a:solidFill>
                <a:latin typeface="GT Pressura Bold"/>
                <a:cs typeface="GT Pressura Bold"/>
              </a:rPr>
              <a:t>There’s</a:t>
            </a:r>
            <a:r>
              <a:rPr sz="5200" b="1" spc="-229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5200" b="1" spc="-25" dirty="0">
                <a:solidFill>
                  <a:srgbClr val="232A36"/>
                </a:solidFill>
                <a:latin typeface="GT Pressura Bold"/>
                <a:cs typeface="GT Pressura Bold"/>
              </a:rPr>
              <a:t>not </a:t>
            </a:r>
            <a:r>
              <a:rPr sz="5200" b="1" spc="-10" dirty="0">
                <a:solidFill>
                  <a:srgbClr val="232A36"/>
                </a:solidFill>
                <a:latin typeface="GT Pressura Bold"/>
                <a:cs typeface="GT Pressura Bold"/>
              </a:rPr>
              <a:t>enough parking</a:t>
            </a:r>
            <a:endParaRPr sz="5200">
              <a:latin typeface="GT Pressura Bold"/>
              <a:cs typeface="GT Pressura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02600" y="2527300"/>
            <a:ext cx="3316604" cy="295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5080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Signage</a:t>
            </a:r>
            <a:r>
              <a:rPr sz="2800" spc="-6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to</a:t>
            </a:r>
            <a:r>
              <a:rPr sz="2800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make</a:t>
            </a:r>
            <a:r>
              <a:rPr sz="2800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it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easier</a:t>
            </a:r>
            <a:r>
              <a:rPr sz="2800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to</a:t>
            </a:r>
            <a:r>
              <a:rPr sz="2800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find</a:t>
            </a:r>
            <a:r>
              <a:rPr sz="2800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parking</a:t>
            </a:r>
            <a:endParaRPr sz="2800">
              <a:latin typeface="GT Pressura Regular"/>
              <a:cs typeface="GT Pressura Regular"/>
            </a:endParaRPr>
          </a:p>
          <a:p>
            <a:pPr marL="240029" marR="172720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Cruise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ship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terminal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and</a:t>
            </a:r>
            <a:r>
              <a:rPr sz="2800" spc="-6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event</a:t>
            </a:r>
            <a:r>
              <a:rPr sz="2800" spc="-6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parking 	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tram</a:t>
            </a:r>
            <a:endParaRPr sz="28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1435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Future</a:t>
            </a:r>
            <a:r>
              <a:rPr sz="2800" spc="-7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phase</a:t>
            </a:r>
            <a:r>
              <a:rPr sz="2800" spc="-7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parking</a:t>
            </a:r>
            <a:endParaRPr sz="2800">
              <a:latin typeface="GT Pressura Regular"/>
              <a:cs typeface="GT Pressura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31251" y="5453176"/>
            <a:ext cx="15551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structures</a:t>
            </a:r>
            <a:endParaRPr sz="2800">
              <a:latin typeface="GT Pressura Regular"/>
              <a:cs typeface="GT Pressura Regular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42064" y="2628900"/>
            <a:ext cx="3145535" cy="320040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994138" y="5022848"/>
            <a:ext cx="3634104" cy="1017269"/>
            <a:chOff x="7994138" y="5022848"/>
            <a:chExt cx="3634104" cy="1017269"/>
          </a:xfrm>
        </p:grpSpPr>
        <p:sp>
          <p:nvSpPr>
            <p:cNvPr id="12" name="object 12"/>
            <p:cNvSpPr/>
            <p:nvPr/>
          </p:nvSpPr>
          <p:spPr>
            <a:xfrm>
              <a:off x="8018409" y="5057800"/>
              <a:ext cx="61594" cy="72390"/>
            </a:xfrm>
            <a:custGeom>
              <a:avLst/>
              <a:gdLst/>
              <a:ahLst/>
              <a:cxnLst/>
              <a:rect l="l" t="t" r="r" b="b"/>
              <a:pathLst>
                <a:path w="61595" h="72389">
                  <a:moveTo>
                    <a:pt x="61506" y="0"/>
                  </a:moveTo>
                  <a:lnTo>
                    <a:pt x="42085" y="14061"/>
                  </a:lnTo>
                  <a:lnTo>
                    <a:pt x="25138" y="30945"/>
                  </a:lnTo>
                  <a:lnTo>
                    <a:pt x="10998" y="50308"/>
                  </a:lnTo>
                  <a:lnTo>
                    <a:pt x="0" y="71805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06842" y="5284613"/>
              <a:ext cx="0" cy="521970"/>
            </a:xfrm>
            <a:custGeom>
              <a:avLst/>
              <a:gdLst/>
              <a:ahLst/>
              <a:cxnLst/>
              <a:rect l="l" t="t" r="r" b="b"/>
              <a:pathLst>
                <a:path h="521970">
                  <a:moveTo>
                    <a:pt x="0" y="0"/>
                  </a:moveTo>
                  <a:lnTo>
                    <a:pt x="0" y="521347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006838" y="5152007"/>
              <a:ext cx="4445" cy="76835"/>
            </a:xfrm>
            <a:custGeom>
              <a:avLst/>
              <a:gdLst/>
              <a:ahLst/>
              <a:cxnLst/>
              <a:rect l="l" t="t" r="r" b="b"/>
              <a:pathLst>
                <a:path w="4445" h="76835">
                  <a:moveTo>
                    <a:pt x="4267" y="0"/>
                  </a:moveTo>
                  <a:lnTo>
                    <a:pt x="2427" y="8739"/>
                  </a:lnTo>
                  <a:lnTo>
                    <a:pt x="1090" y="17651"/>
                  </a:lnTo>
                  <a:lnTo>
                    <a:pt x="275" y="26722"/>
                  </a:lnTo>
                  <a:lnTo>
                    <a:pt x="0" y="35941"/>
                  </a:lnTo>
                  <a:lnTo>
                    <a:pt x="0" y="76619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29090" y="5953968"/>
              <a:ext cx="72390" cy="61594"/>
            </a:xfrm>
            <a:custGeom>
              <a:avLst/>
              <a:gdLst/>
              <a:ahLst/>
              <a:cxnLst/>
              <a:rect l="l" t="t" r="r" b="b"/>
              <a:pathLst>
                <a:path w="72390" h="61595">
                  <a:moveTo>
                    <a:pt x="0" y="0"/>
                  </a:moveTo>
                  <a:lnTo>
                    <a:pt x="14064" y="19415"/>
                  </a:lnTo>
                  <a:lnTo>
                    <a:pt x="30946" y="36364"/>
                  </a:lnTo>
                  <a:lnTo>
                    <a:pt x="50309" y="50511"/>
                  </a:lnTo>
                  <a:lnTo>
                    <a:pt x="71818" y="61518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06838" y="5833959"/>
              <a:ext cx="4445" cy="76835"/>
            </a:xfrm>
            <a:custGeom>
              <a:avLst/>
              <a:gdLst/>
              <a:ahLst/>
              <a:cxnLst/>
              <a:rect l="l" t="t" r="r" b="b"/>
              <a:pathLst>
                <a:path w="4445" h="76835">
                  <a:moveTo>
                    <a:pt x="0" y="0"/>
                  </a:moveTo>
                  <a:lnTo>
                    <a:pt x="0" y="40678"/>
                  </a:lnTo>
                  <a:lnTo>
                    <a:pt x="275" y="49896"/>
                  </a:lnTo>
                  <a:lnTo>
                    <a:pt x="1090" y="58967"/>
                  </a:lnTo>
                  <a:lnTo>
                    <a:pt x="2427" y="67879"/>
                  </a:lnTo>
                  <a:lnTo>
                    <a:pt x="4267" y="76619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248185" y="6027042"/>
              <a:ext cx="3151505" cy="0"/>
            </a:xfrm>
            <a:custGeom>
              <a:avLst/>
              <a:gdLst/>
              <a:ahLst/>
              <a:cxnLst/>
              <a:rect l="l" t="t" r="r" b="b"/>
              <a:pathLst>
                <a:path w="3151504">
                  <a:moveTo>
                    <a:pt x="0" y="0"/>
                  </a:moveTo>
                  <a:lnTo>
                    <a:pt x="3151047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23297" y="6022770"/>
              <a:ext cx="74295" cy="4445"/>
            </a:xfrm>
            <a:custGeom>
              <a:avLst/>
              <a:gdLst/>
              <a:ahLst/>
              <a:cxnLst/>
              <a:rect l="l" t="t" r="r" b="b"/>
              <a:pathLst>
                <a:path w="74295" h="4445">
                  <a:moveTo>
                    <a:pt x="0" y="0"/>
                  </a:moveTo>
                  <a:lnTo>
                    <a:pt x="8741" y="1840"/>
                  </a:lnTo>
                  <a:lnTo>
                    <a:pt x="17656" y="3176"/>
                  </a:lnTo>
                  <a:lnTo>
                    <a:pt x="26728" y="3991"/>
                  </a:lnTo>
                  <a:lnTo>
                    <a:pt x="35941" y="4267"/>
                  </a:lnTo>
                  <a:lnTo>
                    <a:pt x="74066" y="4267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542092" y="5932987"/>
              <a:ext cx="61594" cy="72390"/>
            </a:xfrm>
            <a:custGeom>
              <a:avLst/>
              <a:gdLst/>
              <a:ahLst/>
              <a:cxnLst/>
              <a:rect l="l" t="t" r="r" b="b"/>
              <a:pathLst>
                <a:path w="61595" h="72389">
                  <a:moveTo>
                    <a:pt x="0" y="71805"/>
                  </a:moveTo>
                  <a:lnTo>
                    <a:pt x="19420" y="57734"/>
                  </a:lnTo>
                  <a:lnTo>
                    <a:pt x="36368" y="40851"/>
                  </a:lnTo>
                  <a:lnTo>
                    <a:pt x="50508" y="21494"/>
                  </a:lnTo>
                  <a:lnTo>
                    <a:pt x="61506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24649" y="6022770"/>
              <a:ext cx="74295" cy="4445"/>
            </a:xfrm>
            <a:custGeom>
              <a:avLst/>
              <a:gdLst/>
              <a:ahLst/>
              <a:cxnLst/>
              <a:rect l="l" t="t" r="r" b="b"/>
              <a:pathLst>
                <a:path w="74295" h="4445">
                  <a:moveTo>
                    <a:pt x="0" y="4267"/>
                  </a:moveTo>
                  <a:lnTo>
                    <a:pt x="38112" y="4267"/>
                  </a:lnTo>
                  <a:lnTo>
                    <a:pt x="47332" y="3991"/>
                  </a:lnTo>
                  <a:lnTo>
                    <a:pt x="56407" y="3176"/>
                  </a:lnTo>
                  <a:lnTo>
                    <a:pt x="65319" y="1840"/>
                  </a:lnTo>
                  <a:lnTo>
                    <a:pt x="7405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15166" y="5256606"/>
              <a:ext cx="0" cy="521970"/>
            </a:xfrm>
            <a:custGeom>
              <a:avLst/>
              <a:gdLst/>
              <a:ahLst/>
              <a:cxnLst/>
              <a:rect l="l" t="t" r="r" b="b"/>
              <a:pathLst>
                <a:path h="521970">
                  <a:moveTo>
                    <a:pt x="0" y="521373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610907" y="5833959"/>
              <a:ext cx="4445" cy="76835"/>
            </a:xfrm>
            <a:custGeom>
              <a:avLst/>
              <a:gdLst/>
              <a:ahLst/>
              <a:cxnLst/>
              <a:rect l="l" t="t" r="r" b="b"/>
              <a:pathLst>
                <a:path w="4445" h="76835">
                  <a:moveTo>
                    <a:pt x="0" y="76619"/>
                  </a:moveTo>
                  <a:lnTo>
                    <a:pt x="1838" y="67879"/>
                  </a:lnTo>
                  <a:lnTo>
                    <a:pt x="3170" y="58967"/>
                  </a:lnTo>
                  <a:lnTo>
                    <a:pt x="3980" y="49896"/>
                  </a:lnTo>
                  <a:lnTo>
                    <a:pt x="4254" y="40678"/>
                  </a:lnTo>
                  <a:lnTo>
                    <a:pt x="4254" y="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521099" y="5047105"/>
              <a:ext cx="72390" cy="61594"/>
            </a:xfrm>
            <a:custGeom>
              <a:avLst/>
              <a:gdLst/>
              <a:ahLst/>
              <a:cxnLst/>
              <a:rect l="l" t="t" r="r" b="b"/>
              <a:pathLst>
                <a:path w="72390" h="61595">
                  <a:moveTo>
                    <a:pt x="71818" y="61518"/>
                  </a:moveTo>
                  <a:lnTo>
                    <a:pt x="57753" y="42103"/>
                  </a:lnTo>
                  <a:lnTo>
                    <a:pt x="40871" y="25153"/>
                  </a:lnTo>
                  <a:lnTo>
                    <a:pt x="21508" y="11007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610907" y="5152007"/>
              <a:ext cx="4445" cy="76835"/>
            </a:xfrm>
            <a:custGeom>
              <a:avLst/>
              <a:gdLst/>
              <a:ahLst/>
              <a:cxnLst/>
              <a:rect l="l" t="t" r="r" b="b"/>
              <a:pathLst>
                <a:path w="4445" h="76835">
                  <a:moveTo>
                    <a:pt x="4254" y="76619"/>
                  </a:moveTo>
                  <a:lnTo>
                    <a:pt x="4254" y="35941"/>
                  </a:lnTo>
                  <a:lnTo>
                    <a:pt x="3980" y="26722"/>
                  </a:lnTo>
                  <a:lnTo>
                    <a:pt x="3170" y="17651"/>
                  </a:lnTo>
                  <a:lnTo>
                    <a:pt x="1838" y="8739"/>
                  </a:lnTo>
                  <a:lnTo>
                    <a:pt x="0" y="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222773" y="5035550"/>
              <a:ext cx="3151505" cy="0"/>
            </a:xfrm>
            <a:custGeom>
              <a:avLst/>
              <a:gdLst/>
              <a:ahLst/>
              <a:cxnLst/>
              <a:rect l="l" t="t" r="r" b="b"/>
              <a:pathLst>
                <a:path w="3151504">
                  <a:moveTo>
                    <a:pt x="3151047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23297" y="5035548"/>
              <a:ext cx="3375660" cy="4445"/>
            </a:xfrm>
            <a:custGeom>
              <a:avLst/>
              <a:gdLst/>
              <a:ahLst/>
              <a:cxnLst/>
              <a:rect l="l" t="t" r="r" b="b"/>
              <a:pathLst>
                <a:path w="3375659" h="4445">
                  <a:moveTo>
                    <a:pt x="3375406" y="4267"/>
                  </a:moveTo>
                  <a:lnTo>
                    <a:pt x="3366671" y="2427"/>
                  </a:lnTo>
                  <a:lnTo>
                    <a:pt x="3357759" y="1090"/>
                  </a:lnTo>
                  <a:lnTo>
                    <a:pt x="3348684" y="275"/>
                  </a:lnTo>
                  <a:lnTo>
                    <a:pt x="3339465" y="0"/>
                  </a:lnTo>
                  <a:lnTo>
                    <a:pt x="3301352" y="0"/>
                  </a:lnTo>
                </a:path>
                <a:path w="3375659" h="4445">
                  <a:moveTo>
                    <a:pt x="74066" y="0"/>
                  </a:moveTo>
                  <a:lnTo>
                    <a:pt x="35941" y="0"/>
                  </a:lnTo>
                  <a:lnTo>
                    <a:pt x="26728" y="275"/>
                  </a:lnTo>
                  <a:lnTo>
                    <a:pt x="17656" y="1090"/>
                  </a:lnTo>
                  <a:lnTo>
                    <a:pt x="8741" y="2427"/>
                  </a:lnTo>
                  <a:lnTo>
                    <a:pt x="0" y="4267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29" name="object 2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1F8D5A-4FF2-49C9-9755-06B756F344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t="14559" r="899" b="21874"/>
          <a:stretch/>
        </p:blipFill>
        <p:spPr>
          <a:xfrm>
            <a:off x="914400" y="1972622"/>
            <a:ext cx="13665593" cy="671417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" dirty="0">
                <a:solidFill>
                  <a:srgbClr val="F9972E"/>
                </a:solidFill>
              </a:rPr>
              <a:t>Park</a:t>
            </a:r>
            <a:r>
              <a:rPr spc="-375" dirty="0">
                <a:solidFill>
                  <a:srgbClr val="F9972E"/>
                </a:solidFill>
              </a:rPr>
              <a:t> </a:t>
            </a:r>
            <a:r>
              <a:rPr spc="-25" dirty="0">
                <a:solidFill>
                  <a:srgbClr val="F9972E"/>
                </a:solidFill>
              </a:rPr>
              <a:t>Once,</a:t>
            </a:r>
            <a:r>
              <a:rPr spc="-370" dirty="0">
                <a:solidFill>
                  <a:srgbClr val="F9972E"/>
                </a:solidFill>
              </a:rPr>
              <a:t> </a:t>
            </a:r>
            <a:r>
              <a:rPr spc="-75" dirty="0">
                <a:solidFill>
                  <a:srgbClr val="F9972E"/>
                </a:solidFill>
              </a:rPr>
              <a:t>Stay</a:t>
            </a:r>
            <a:r>
              <a:rPr spc="-370" dirty="0">
                <a:solidFill>
                  <a:srgbClr val="F9972E"/>
                </a:solidFill>
              </a:rPr>
              <a:t> </a:t>
            </a:r>
            <a:r>
              <a:rPr spc="-204" dirty="0">
                <a:solidFill>
                  <a:srgbClr val="F9972E"/>
                </a:solidFill>
              </a:rPr>
              <a:t>All</a:t>
            </a:r>
            <a:r>
              <a:rPr spc="-370" dirty="0">
                <a:solidFill>
                  <a:srgbClr val="F9972E"/>
                </a:solidFill>
              </a:rPr>
              <a:t> </a:t>
            </a:r>
            <a:r>
              <a:rPr spc="-25" dirty="0">
                <a:solidFill>
                  <a:srgbClr val="F9972E"/>
                </a:solidFill>
              </a:rPr>
              <a:t>Day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363594"/>
            <a:ext cx="7725409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85" dirty="0">
                <a:latin typeface="Trebuchet MS"/>
                <a:cs typeface="Trebuchet MS"/>
              </a:rPr>
              <a:t>Recommended</a:t>
            </a:r>
            <a:r>
              <a:rPr sz="3400" b="1" spc="-254" dirty="0">
                <a:latin typeface="Trebuchet MS"/>
                <a:cs typeface="Trebuchet MS"/>
              </a:rPr>
              <a:t> </a:t>
            </a:r>
            <a:r>
              <a:rPr sz="3400" b="1" spc="100" dirty="0">
                <a:latin typeface="Trebuchet MS"/>
                <a:cs typeface="Trebuchet MS"/>
              </a:rPr>
              <a:t>Smart</a:t>
            </a:r>
            <a:r>
              <a:rPr sz="3400" b="1" spc="-250" dirty="0">
                <a:latin typeface="Trebuchet MS"/>
                <a:cs typeface="Trebuchet MS"/>
              </a:rPr>
              <a:t> </a:t>
            </a:r>
            <a:r>
              <a:rPr sz="3400" b="1" dirty="0">
                <a:latin typeface="Trebuchet MS"/>
                <a:cs typeface="Trebuchet MS"/>
              </a:rPr>
              <a:t>Parking</a:t>
            </a:r>
            <a:r>
              <a:rPr sz="3400" b="1" spc="-250" dirty="0">
                <a:latin typeface="Trebuchet MS"/>
                <a:cs typeface="Trebuchet MS"/>
              </a:rPr>
              <a:t> </a:t>
            </a:r>
            <a:r>
              <a:rPr sz="3400" b="1" spc="114" dirty="0">
                <a:latin typeface="Trebuchet MS"/>
                <a:cs typeface="Trebuchet MS"/>
              </a:rPr>
              <a:t>System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70" dirty="0">
                <a:solidFill>
                  <a:srgbClr val="F9972E"/>
                </a:solidFill>
              </a:rPr>
              <a:t>Park</a:t>
            </a:r>
            <a:r>
              <a:rPr spc="-375" dirty="0">
                <a:solidFill>
                  <a:srgbClr val="F9972E"/>
                </a:solidFill>
              </a:rPr>
              <a:t> </a:t>
            </a:r>
            <a:r>
              <a:rPr spc="-25" dirty="0">
                <a:solidFill>
                  <a:srgbClr val="F9972E"/>
                </a:solidFill>
              </a:rPr>
              <a:t>Once,</a:t>
            </a:r>
            <a:r>
              <a:rPr spc="-370" dirty="0">
                <a:solidFill>
                  <a:srgbClr val="F9972E"/>
                </a:solidFill>
              </a:rPr>
              <a:t> </a:t>
            </a:r>
            <a:r>
              <a:rPr spc="-75" dirty="0">
                <a:solidFill>
                  <a:srgbClr val="F9972E"/>
                </a:solidFill>
              </a:rPr>
              <a:t>Stay</a:t>
            </a:r>
            <a:r>
              <a:rPr spc="-370" dirty="0">
                <a:solidFill>
                  <a:srgbClr val="F9972E"/>
                </a:solidFill>
              </a:rPr>
              <a:t> </a:t>
            </a:r>
            <a:r>
              <a:rPr spc="-204" dirty="0">
                <a:solidFill>
                  <a:srgbClr val="F9972E"/>
                </a:solidFill>
              </a:rPr>
              <a:t>All</a:t>
            </a:r>
            <a:r>
              <a:rPr spc="-370" dirty="0">
                <a:solidFill>
                  <a:srgbClr val="F9972E"/>
                </a:solidFill>
              </a:rPr>
              <a:t> </a:t>
            </a:r>
            <a:r>
              <a:rPr spc="-25" dirty="0">
                <a:solidFill>
                  <a:srgbClr val="F9972E"/>
                </a:solidFill>
              </a:rPr>
              <a:t>Day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363594"/>
            <a:ext cx="730123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85" dirty="0">
                <a:latin typeface="Trebuchet MS"/>
                <a:cs typeface="Trebuchet MS"/>
              </a:rPr>
              <a:t>Recommended</a:t>
            </a:r>
            <a:r>
              <a:rPr sz="3400" b="1" spc="-330" dirty="0">
                <a:latin typeface="Trebuchet MS"/>
                <a:cs typeface="Trebuchet MS"/>
              </a:rPr>
              <a:t> </a:t>
            </a:r>
            <a:r>
              <a:rPr sz="3400" b="1" spc="65" dirty="0">
                <a:latin typeface="Trebuchet MS"/>
                <a:cs typeface="Trebuchet MS"/>
              </a:rPr>
              <a:t>Wayfinding</a:t>
            </a:r>
            <a:r>
              <a:rPr sz="3400" b="1" spc="-325" dirty="0">
                <a:latin typeface="Trebuchet MS"/>
                <a:cs typeface="Trebuchet MS"/>
              </a:rPr>
              <a:t> </a:t>
            </a:r>
            <a:r>
              <a:rPr sz="3400" b="1" spc="135" dirty="0">
                <a:latin typeface="Trebuchet MS"/>
                <a:cs typeface="Trebuchet MS"/>
              </a:rPr>
              <a:t>Signage</a:t>
            </a:r>
            <a:endParaRPr sz="3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019108"/>
            <a:ext cx="13912966" cy="61288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08608" y="8245347"/>
            <a:ext cx="13639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5F5F61"/>
                </a:solidFill>
                <a:latin typeface="GT Pressura Bold"/>
                <a:cs typeface="GT Pressura Bold"/>
              </a:rPr>
              <a:t>GATEWAY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93990" y="8245347"/>
            <a:ext cx="23615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5F5F61"/>
                </a:solidFill>
                <a:latin typeface="GT Pressura Bold"/>
                <a:cs typeface="GT Pressura Bold"/>
              </a:rPr>
              <a:t>SMART</a:t>
            </a:r>
            <a:r>
              <a:rPr sz="2800" b="1" spc="-70" dirty="0">
                <a:solidFill>
                  <a:srgbClr val="5F5F61"/>
                </a:solidFill>
                <a:latin typeface="GT Pressura Bold"/>
                <a:cs typeface="GT Pressura Bold"/>
              </a:rPr>
              <a:t> </a:t>
            </a:r>
            <a:r>
              <a:rPr sz="2800" b="1" spc="-20" dirty="0">
                <a:solidFill>
                  <a:srgbClr val="5F5F61"/>
                </a:solidFill>
                <a:latin typeface="GT Pressura Bold"/>
                <a:cs typeface="GT Pressura Bold"/>
              </a:rPr>
              <a:t>PARKING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52606" y="8283397"/>
            <a:ext cx="368363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5F5F61"/>
                </a:solidFill>
                <a:latin typeface="GT Pressura Bold"/>
                <a:cs typeface="GT Pressura Bold"/>
              </a:rPr>
              <a:t>WAYFINDING</a:t>
            </a:r>
            <a:r>
              <a:rPr sz="2800" b="1" spc="-70" dirty="0">
                <a:solidFill>
                  <a:srgbClr val="5F5F61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5F5F61"/>
                </a:solidFill>
                <a:latin typeface="GT Pressura Bold"/>
                <a:cs typeface="GT Pressura Bold"/>
              </a:rPr>
              <a:t>&amp;</a:t>
            </a:r>
            <a:r>
              <a:rPr sz="2800" b="1" spc="-65" dirty="0">
                <a:solidFill>
                  <a:srgbClr val="5F5F61"/>
                </a:solidFill>
                <a:latin typeface="GT Pressura Bold"/>
                <a:cs typeface="GT Pressura Bold"/>
              </a:rPr>
              <a:t> </a:t>
            </a:r>
            <a:r>
              <a:rPr sz="2800" b="1" spc="-10" dirty="0">
                <a:solidFill>
                  <a:srgbClr val="5F5F61"/>
                </a:solidFill>
                <a:latin typeface="GT Pressura Bold"/>
                <a:cs typeface="GT Pressura Bold"/>
              </a:rPr>
              <a:t>CULTURAL KIOSKS</a:t>
            </a:r>
            <a:endParaRPr sz="2800">
              <a:latin typeface="GT Pressura Bold"/>
              <a:cs typeface="GT Pressura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52606" y="2650693"/>
            <a:ext cx="292163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5F5F61"/>
                </a:solidFill>
                <a:latin typeface="GT Pressura Bold"/>
                <a:cs typeface="GT Pressura Bold"/>
              </a:rPr>
              <a:t>CURRENT </a:t>
            </a:r>
            <a:r>
              <a:rPr sz="2800" b="1" spc="-10" dirty="0">
                <a:solidFill>
                  <a:srgbClr val="5F5F61"/>
                </a:solidFill>
                <a:latin typeface="GT Pressura Bold"/>
                <a:cs typeface="GT Pressura Bold"/>
              </a:rPr>
              <a:t>SYSTEM:</a:t>
            </a:r>
            <a:endParaRPr sz="2800">
              <a:latin typeface="GT Pressura Bold"/>
              <a:cs typeface="GT Pressura Bold"/>
            </a:endParaRPr>
          </a:p>
          <a:p>
            <a:pPr marL="12700" marR="5080">
              <a:lnSpc>
                <a:spcPct val="100000"/>
              </a:lnSpc>
            </a:pPr>
            <a:r>
              <a:rPr sz="2800" b="1" dirty="0">
                <a:solidFill>
                  <a:srgbClr val="5F5F61"/>
                </a:solidFill>
                <a:latin typeface="GT Pressura Bold"/>
                <a:cs typeface="GT Pressura Bold"/>
              </a:rPr>
              <a:t>L.A.</a:t>
            </a:r>
            <a:r>
              <a:rPr sz="2800" b="1" spc="-120" dirty="0">
                <a:solidFill>
                  <a:srgbClr val="5F5F61"/>
                </a:solidFill>
                <a:latin typeface="GT Pressura Bold"/>
                <a:cs typeface="GT Pressura Bold"/>
              </a:rPr>
              <a:t> </a:t>
            </a:r>
            <a:r>
              <a:rPr sz="2800" b="1" spc="-10" dirty="0">
                <a:solidFill>
                  <a:srgbClr val="5F5F61"/>
                </a:solidFill>
                <a:latin typeface="GT Pressura Bold"/>
                <a:cs typeface="GT Pressura Bold"/>
              </a:rPr>
              <a:t>WATERFRONT </a:t>
            </a:r>
            <a:r>
              <a:rPr sz="2800" b="1" dirty="0">
                <a:solidFill>
                  <a:srgbClr val="5F5F61"/>
                </a:solidFill>
                <a:latin typeface="GT Pressura Bold"/>
                <a:cs typeface="GT Pressura Bold"/>
              </a:rPr>
              <a:t>DESIGN </a:t>
            </a:r>
            <a:r>
              <a:rPr sz="2800" b="1" spc="-10" dirty="0">
                <a:solidFill>
                  <a:srgbClr val="5F5F61"/>
                </a:solidFill>
                <a:latin typeface="GT Pressura Bold"/>
                <a:cs typeface="GT Pressura Bold"/>
              </a:rPr>
              <a:t>GUIDELINES</a:t>
            </a:r>
            <a:endParaRPr sz="2800">
              <a:latin typeface="GT Pressura Bold"/>
              <a:cs typeface="GT Pressura Bold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265407" y="984897"/>
            <a:ext cx="3813175" cy="1483995"/>
            <a:chOff x="11265407" y="984897"/>
            <a:chExt cx="3813175" cy="148399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65407" y="984897"/>
              <a:ext cx="2221992" cy="14839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33703" y="984897"/>
              <a:ext cx="1444752" cy="1483982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56853" y="9493929"/>
            <a:ext cx="10231120" cy="2006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8199755" algn="l"/>
                <a:tab pos="9756775" algn="l"/>
              </a:tabLst>
            </a:pPr>
            <a:r>
              <a:rPr sz="1800" spc="15" baseline="2314" dirty="0">
                <a:latin typeface="Arial"/>
                <a:cs typeface="Arial"/>
              </a:rPr>
              <a:t>SAN</a:t>
            </a:r>
            <a:r>
              <a:rPr sz="1800" spc="225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PEDRO’S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WATERFRONT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CONNECTIVITY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PLAN</a:t>
            </a:r>
            <a:r>
              <a:rPr sz="1800" spc="209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|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HARBOR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-15" baseline="2314" dirty="0">
                <a:latin typeface="Arial"/>
                <a:cs typeface="Arial"/>
              </a:rPr>
              <a:t>COMMISSION</a:t>
            </a:r>
            <a:r>
              <a:rPr sz="1800" baseline="2314" dirty="0">
                <a:latin typeface="Arial"/>
                <a:cs typeface="Arial"/>
              </a:rPr>
              <a:t>	</a:t>
            </a:r>
            <a:r>
              <a:rPr sz="1200" dirty="0">
                <a:latin typeface="GT Pressura Regular"/>
                <a:cs typeface="GT Pressura Regular"/>
              </a:rPr>
              <a:t>December</a:t>
            </a:r>
            <a:r>
              <a:rPr sz="1200" spc="-10" dirty="0">
                <a:latin typeface="GT Pressura Regular"/>
                <a:cs typeface="GT Pressura Regular"/>
              </a:rPr>
              <a:t> </a:t>
            </a:r>
            <a:r>
              <a:rPr sz="1200" dirty="0">
                <a:latin typeface="GT Pressura Regular"/>
                <a:cs typeface="GT Pressura Regular"/>
              </a:rPr>
              <a:t>7, </a:t>
            </a:r>
            <a:r>
              <a:rPr sz="1200" spc="-20" dirty="0">
                <a:latin typeface="GT Pressura Regular"/>
                <a:cs typeface="GT Pressura Regular"/>
              </a:rPr>
              <a:t>2023</a:t>
            </a:r>
            <a:r>
              <a:rPr sz="1200" dirty="0">
                <a:latin typeface="GT Pressura Regular"/>
                <a:cs typeface="GT Pressura Regular"/>
              </a:rPr>
              <a:t>	Page</a:t>
            </a:r>
            <a:r>
              <a:rPr sz="1200" spc="-60" dirty="0">
                <a:latin typeface="GT Pressura Regular"/>
                <a:cs typeface="GT Pressura Regular"/>
              </a:rPr>
              <a:t> </a:t>
            </a:r>
            <a:r>
              <a:rPr sz="1200" spc="-25" dirty="0">
                <a:latin typeface="GT Pressura Regular"/>
                <a:cs typeface="GT Pressura Regular"/>
              </a:rPr>
              <a:t>25</a:t>
            </a:r>
            <a:endParaRPr sz="1200">
              <a:latin typeface="GT Pressura Regular"/>
              <a:cs typeface="GT Pressura Regular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5" name="object 5"/>
            <p:cNvSpPr/>
            <p:nvPr/>
          </p:nvSpPr>
          <p:spPr>
            <a:xfrm>
              <a:off x="914400" y="1066546"/>
              <a:ext cx="3551554" cy="0"/>
            </a:xfrm>
            <a:custGeom>
              <a:avLst/>
              <a:gdLst/>
              <a:ahLst/>
              <a:cxnLst/>
              <a:rect l="l" t="t" r="r" b="b"/>
              <a:pathLst>
                <a:path w="3551554">
                  <a:moveTo>
                    <a:pt x="0" y="0"/>
                  </a:moveTo>
                  <a:lnTo>
                    <a:pt x="3551110" y="0"/>
                  </a:lnTo>
                </a:path>
              </a:pathLst>
            </a:custGeom>
            <a:ln w="63500">
              <a:solidFill>
                <a:srgbClr val="F996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544800" cy="100584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01700" y="9039011"/>
            <a:ext cx="529907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60" dirty="0">
                <a:solidFill>
                  <a:srgbClr val="FFFFFF"/>
                </a:solidFill>
                <a:latin typeface="Trebuchet MS"/>
                <a:cs typeface="Trebuchet MS"/>
              </a:rPr>
              <a:t>Harbor</a:t>
            </a:r>
            <a:r>
              <a:rPr sz="3400" b="1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50" dirty="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sz="3400" b="1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225" dirty="0">
                <a:solidFill>
                  <a:srgbClr val="FFFFFF"/>
                </a:solidFill>
                <a:latin typeface="Trebuchet MS"/>
                <a:cs typeface="Trebuchet MS"/>
              </a:rPr>
              <a:t>I-</a:t>
            </a:r>
            <a:r>
              <a:rPr sz="3400" b="1" spc="-365" dirty="0">
                <a:solidFill>
                  <a:srgbClr val="FFFFFF"/>
                </a:solidFill>
                <a:latin typeface="Trebuchet MS"/>
                <a:cs typeface="Trebuchet MS"/>
              </a:rPr>
              <a:t>110:</a:t>
            </a:r>
            <a:r>
              <a:rPr sz="34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35" dirty="0">
                <a:solidFill>
                  <a:srgbClr val="FFFFFF"/>
                </a:solidFill>
                <a:latin typeface="Trebuchet MS"/>
                <a:cs typeface="Trebuchet MS"/>
              </a:rPr>
              <a:t>Current</a:t>
            </a:r>
            <a:endParaRPr sz="34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774730" y="8659393"/>
            <a:ext cx="3084830" cy="906144"/>
            <a:chOff x="11774730" y="8659393"/>
            <a:chExt cx="3084830" cy="906144"/>
          </a:xfrm>
        </p:grpSpPr>
        <p:sp>
          <p:nvSpPr>
            <p:cNvPr id="9" name="object 9"/>
            <p:cNvSpPr/>
            <p:nvPr/>
          </p:nvSpPr>
          <p:spPr>
            <a:xfrm>
              <a:off x="14709139" y="8672093"/>
              <a:ext cx="137160" cy="123825"/>
            </a:xfrm>
            <a:custGeom>
              <a:avLst/>
              <a:gdLst/>
              <a:ahLst/>
              <a:cxnLst/>
              <a:rect l="l" t="t" r="r" b="b"/>
              <a:pathLst>
                <a:path w="137159" h="123825">
                  <a:moveTo>
                    <a:pt x="0" y="123431"/>
                  </a:moveTo>
                  <a:lnTo>
                    <a:pt x="137159" y="123431"/>
                  </a:lnTo>
                  <a:lnTo>
                    <a:pt x="137159" y="0"/>
                  </a:lnTo>
                  <a:lnTo>
                    <a:pt x="0" y="0"/>
                  </a:lnTo>
                  <a:lnTo>
                    <a:pt x="0" y="123431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74730" y="9458656"/>
              <a:ext cx="108915" cy="10670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1879071" y="9467559"/>
            <a:ext cx="5334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dirty="0">
                <a:latin typeface="GT Pressura Regular"/>
                <a:cs typeface="GT Pressura Regular"/>
              </a:rPr>
              <a:t>N</a:t>
            </a:r>
            <a:endParaRPr sz="400">
              <a:latin typeface="GT Pressura Regular"/>
              <a:cs typeface="GT Pressura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923871" y="8750529"/>
            <a:ext cx="4984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Arial"/>
                <a:cs typeface="Arial"/>
              </a:rPr>
              <a:t>HARBOR</a:t>
            </a:r>
            <a:r>
              <a:rPr sz="500" spc="90" dirty="0">
                <a:latin typeface="Arial"/>
                <a:cs typeface="Arial"/>
              </a:rPr>
              <a:t> </a:t>
            </a:r>
            <a:r>
              <a:rPr sz="500" spc="-20" dirty="0">
                <a:latin typeface="Arial"/>
                <a:cs typeface="Arial"/>
              </a:rPr>
              <a:t>BLVD</a:t>
            </a:r>
            <a:endParaRPr sz="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2940000">
            <a:off x="14824865" y="8807902"/>
            <a:ext cx="76435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dirty="0">
                <a:latin typeface="Arial"/>
                <a:cs typeface="Arial"/>
              </a:rPr>
              <a:t>S</a:t>
            </a:r>
            <a:endParaRPr sz="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2880000">
            <a:off x="14853906" y="8848237"/>
            <a:ext cx="88024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dirty="0">
                <a:latin typeface="Arial"/>
                <a:cs typeface="Arial"/>
              </a:rPr>
              <a:t>W</a:t>
            </a:r>
            <a:endParaRPr sz="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2820000">
            <a:off x="14891855" y="8878772"/>
            <a:ext cx="66295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dirty="0">
                <a:latin typeface="Arial"/>
                <a:cs typeface="Arial"/>
              </a:rPr>
              <a:t>I</a:t>
            </a:r>
            <a:endParaRPr sz="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4500000">
            <a:off x="14909357" y="8914406"/>
            <a:ext cx="78619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dirty="0">
                <a:latin typeface="Arial"/>
                <a:cs typeface="Arial"/>
              </a:rPr>
              <a:t>N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4920000">
            <a:off x="14920114" y="8960587"/>
            <a:ext cx="74714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dirty="0">
                <a:latin typeface="Arial"/>
                <a:cs typeface="Arial"/>
              </a:rPr>
              <a:t>F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5040000">
            <a:off x="14922605" y="9007362"/>
            <a:ext cx="80924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dirty="0">
                <a:latin typeface="Arial"/>
                <a:cs typeface="Arial"/>
              </a:rPr>
              <a:t>O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5520000">
            <a:off x="14908685" y="9083834"/>
            <a:ext cx="113948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-25" dirty="0">
                <a:latin typeface="Arial"/>
                <a:cs typeface="Arial"/>
              </a:rPr>
              <a:t>RD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993566" y="7114530"/>
            <a:ext cx="2048510" cy="1955800"/>
            <a:chOff x="12993566" y="7114530"/>
            <a:chExt cx="2048510" cy="195580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99922" y="7120877"/>
              <a:ext cx="2035543" cy="19431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999916" y="7120880"/>
              <a:ext cx="2035810" cy="1943100"/>
            </a:xfrm>
            <a:custGeom>
              <a:avLst/>
              <a:gdLst/>
              <a:ahLst/>
              <a:cxnLst/>
              <a:rect l="l" t="t" r="r" b="b"/>
              <a:pathLst>
                <a:path w="2035809" h="194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1790699"/>
                  </a:lnTo>
                  <a:lnTo>
                    <a:pt x="7769" y="1838868"/>
                  </a:lnTo>
                  <a:lnTo>
                    <a:pt x="29405" y="1880703"/>
                  </a:lnTo>
                  <a:lnTo>
                    <a:pt x="62396" y="1913694"/>
                  </a:lnTo>
                  <a:lnTo>
                    <a:pt x="104231" y="1935330"/>
                  </a:lnTo>
                  <a:lnTo>
                    <a:pt x="152400" y="1943099"/>
                  </a:lnTo>
                  <a:lnTo>
                    <a:pt x="1883156" y="1943099"/>
                  </a:lnTo>
                  <a:lnTo>
                    <a:pt x="1931324" y="1935330"/>
                  </a:lnTo>
                  <a:lnTo>
                    <a:pt x="1973159" y="1913694"/>
                  </a:lnTo>
                  <a:lnTo>
                    <a:pt x="2006150" y="1880703"/>
                  </a:lnTo>
                  <a:lnTo>
                    <a:pt x="2027786" y="1838868"/>
                  </a:lnTo>
                  <a:lnTo>
                    <a:pt x="2035556" y="1790699"/>
                  </a:lnTo>
                  <a:lnTo>
                    <a:pt x="2035556" y="152399"/>
                  </a:lnTo>
                  <a:lnTo>
                    <a:pt x="2027786" y="104231"/>
                  </a:lnTo>
                  <a:lnTo>
                    <a:pt x="2006150" y="62396"/>
                  </a:lnTo>
                  <a:lnTo>
                    <a:pt x="1973159" y="29405"/>
                  </a:lnTo>
                  <a:lnTo>
                    <a:pt x="1931324" y="7769"/>
                  </a:lnTo>
                  <a:lnTo>
                    <a:pt x="1883156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385365" y="7807528"/>
              <a:ext cx="399415" cy="365760"/>
            </a:xfrm>
            <a:custGeom>
              <a:avLst/>
              <a:gdLst/>
              <a:ahLst/>
              <a:cxnLst/>
              <a:rect l="l" t="t" r="r" b="b"/>
              <a:pathLst>
                <a:path w="399415" h="365759">
                  <a:moveTo>
                    <a:pt x="0" y="134213"/>
                  </a:moveTo>
                  <a:lnTo>
                    <a:pt x="106095" y="365696"/>
                  </a:lnTo>
                  <a:lnTo>
                    <a:pt x="398932" y="231470"/>
                  </a:lnTo>
                  <a:lnTo>
                    <a:pt x="292849" y="0"/>
                  </a:lnTo>
                  <a:lnTo>
                    <a:pt x="0" y="134213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 rot="4080000">
            <a:off x="13564988" y="8319485"/>
            <a:ext cx="592881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500" b="1" spc="-15" baseline="2777" dirty="0">
                <a:latin typeface="Arial"/>
                <a:cs typeface="Arial"/>
              </a:rPr>
              <a:t>HARBO</a:t>
            </a:r>
            <a:r>
              <a:rPr sz="1000" b="1" spc="-10" dirty="0"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5100000">
            <a:off x="13785280" y="8820907"/>
            <a:ext cx="4088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b="1" spc="-10" dirty="0">
                <a:latin typeface="Arial"/>
                <a:cs typeface="Arial"/>
              </a:rPr>
              <a:t>BLVD.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19740000">
            <a:off x="13802326" y="7407991"/>
            <a:ext cx="962188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b="1" dirty="0">
                <a:latin typeface="Arial"/>
                <a:cs typeface="Arial"/>
              </a:rPr>
              <a:t>SWINFORD</a:t>
            </a:r>
            <a:r>
              <a:rPr sz="1000" b="1" spc="225" dirty="0">
                <a:latin typeface="Arial"/>
                <a:cs typeface="Arial"/>
              </a:rPr>
              <a:t> </a:t>
            </a:r>
            <a:r>
              <a:rPr sz="1500" b="1" spc="-37" baseline="2777" dirty="0">
                <a:latin typeface="Arial"/>
                <a:cs typeface="Arial"/>
              </a:rPr>
              <a:t>ST.</a:t>
            </a:r>
            <a:endParaRPr sz="1500" baseline="2777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4612112" y="8560625"/>
            <a:ext cx="281940" cy="424180"/>
          </a:xfrm>
          <a:custGeom>
            <a:avLst/>
            <a:gdLst/>
            <a:ahLst/>
            <a:cxnLst/>
            <a:rect l="l" t="t" r="r" b="b"/>
            <a:pathLst>
              <a:path w="281940" h="424179">
                <a:moveTo>
                  <a:pt x="281635" y="0"/>
                </a:moveTo>
                <a:lnTo>
                  <a:pt x="0" y="0"/>
                </a:lnTo>
                <a:lnTo>
                  <a:pt x="0" y="423659"/>
                </a:lnTo>
                <a:lnTo>
                  <a:pt x="281635" y="423659"/>
                </a:lnTo>
                <a:lnTo>
                  <a:pt x="28163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4612112" y="8560625"/>
            <a:ext cx="281940" cy="424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125"/>
              </a:lnSpc>
            </a:pPr>
            <a:r>
              <a:rPr sz="1000" b="1" dirty="0"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629539" y="8695089"/>
            <a:ext cx="248920" cy="273685"/>
            <a:chOff x="14629539" y="8695089"/>
            <a:chExt cx="248920" cy="273685"/>
          </a:xfrm>
        </p:grpSpPr>
        <p:sp>
          <p:nvSpPr>
            <p:cNvPr id="30" name="object 30"/>
            <p:cNvSpPr/>
            <p:nvPr/>
          </p:nvSpPr>
          <p:spPr>
            <a:xfrm>
              <a:off x="14634302" y="8724449"/>
              <a:ext cx="239395" cy="239395"/>
            </a:xfrm>
            <a:custGeom>
              <a:avLst/>
              <a:gdLst/>
              <a:ahLst/>
              <a:cxnLst/>
              <a:rect l="l" t="t" r="r" b="b"/>
              <a:pathLst>
                <a:path w="239394" h="239395">
                  <a:moveTo>
                    <a:pt x="119672" y="239344"/>
                  </a:moveTo>
                  <a:lnTo>
                    <a:pt x="166252" y="229939"/>
                  </a:lnTo>
                  <a:lnTo>
                    <a:pt x="204292" y="204293"/>
                  </a:lnTo>
                  <a:lnTo>
                    <a:pt x="229939" y="166258"/>
                  </a:lnTo>
                  <a:lnTo>
                    <a:pt x="239344" y="119684"/>
                  </a:lnTo>
                  <a:lnTo>
                    <a:pt x="229939" y="73096"/>
                  </a:lnTo>
                  <a:lnTo>
                    <a:pt x="204292" y="35053"/>
                  </a:lnTo>
                  <a:lnTo>
                    <a:pt x="166252" y="9404"/>
                  </a:lnTo>
                  <a:lnTo>
                    <a:pt x="119672" y="0"/>
                  </a:lnTo>
                  <a:lnTo>
                    <a:pt x="73091" y="9404"/>
                  </a:lnTo>
                  <a:lnTo>
                    <a:pt x="35052" y="35053"/>
                  </a:lnTo>
                  <a:lnTo>
                    <a:pt x="9404" y="73096"/>
                  </a:lnTo>
                  <a:lnTo>
                    <a:pt x="0" y="119684"/>
                  </a:lnTo>
                  <a:lnTo>
                    <a:pt x="9404" y="166258"/>
                  </a:lnTo>
                  <a:lnTo>
                    <a:pt x="35052" y="204293"/>
                  </a:lnTo>
                  <a:lnTo>
                    <a:pt x="73091" y="229939"/>
                  </a:lnTo>
                  <a:lnTo>
                    <a:pt x="119672" y="23934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753974" y="8695089"/>
              <a:ext cx="0" cy="149225"/>
            </a:xfrm>
            <a:custGeom>
              <a:avLst/>
              <a:gdLst/>
              <a:ahLst/>
              <a:cxnLst/>
              <a:rect l="l" t="t" r="r" b="b"/>
              <a:pathLst>
                <a:path h="149225">
                  <a:moveTo>
                    <a:pt x="0" y="149047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1647" y="9477933"/>
            <a:ext cx="799200" cy="2483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56853" y="9493929"/>
            <a:ext cx="10231120" cy="2006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8199755" algn="l"/>
                <a:tab pos="9755505" algn="l"/>
              </a:tabLst>
            </a:pPr>
            <a:r>
              <a:rPr sz="1800" spc="15" baseline="2314" dirty="0">
                <a:latin typeface="Arial"/>
                <a:cs typeface="Arial"/>
              </a:rPr>
              <a:t>SAN</a:t>
            </a:r>
            <a:r>
              <a:rPr sz="1800" spc="225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PEDRO’S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WATERFRONT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CONNECTIVITY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PLAN</a:t>
            </a:r>
            <a:r>
              <a:rPr sz="1800" spc="209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|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HARBOR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-15" baseline="2314" dirty="0">
                <a:latin typeface="Arial"/>
                <a:cs typeface="Arial"/>
              </a:rPr>
              <a:t>COMMISSION</a:t>
            </a:r>
            <a:r>
              <a:rPr sz="1800" baseline="2314" dirty="0">
                <a:latin typeface="Arial"/>
                <a:cs typeface="Arial"/>
              </a:rPr>
              <a:t>	</a:t>
            </a:r>
            <a:r>
              <a:rPr sz="1200" dirty="0">
                <a:latin typeface="GT Pressura Regular"/>
                <a:cs typeface="GT Pressura Regular"/>
              </a:rPr>
              <a:t>December</a:t>
            </a:r>
            <a:r>
              <a:rPr sz="1200" spc="-10" dirty="0">
                <a:latin typeface="GT Pressura Regular"/>
                <a:cs typeface="GT Pressura Regular"/>
              </a:rPr>
              <a:t> </a:t>
            </a:r>
            <a:r>
              <a:rPr sz="1200" dirty="0">
                <a:latin typeface="GT Pressura Regular"/>
                <a:cs typeface="GT Pressura Regular"/>
              </a:rPr>
              <a:t>7, </a:t>
            </a:r>
            <a:r>
              <a:rPr sz="1200" spc="-20" dirty="0">
                <a:latin typeface="GT Pressura Regular"/>
                <a:cs typeface="GT Pressura Regular"/>
              </a:rPr>
              <a:t>2023</a:t>
            </a:r>
            <a:r>
              <a:rPr sz="1200" dirty="0">
                <a:latin typeface="GT Pressura Regular"/>
                <a:cs typeface="GT Pressura Regular"/>
              </a:rPr>
              <a:t>	Page</a:t>
            </a:r>
            <a:r>
              <a:rPr sz="1200" spc="-60" dirty="0">
                <a:latin typeface="GT Pressura Regular"/>
                <a:cs typeface="GT Pressura Regular"/>
              </a:rPr>
              <a:t> </a:t>
            </a:r>
            <a:r>
              <a:rPr sz="1200" spc="-25" dirty="0">
                <a:latin typeface="GT Pressura Regular"/>
                <a:cs typeface="GT Pressura Regular"/>
              </a:rPr>
              <a:t>26</a:t>
            </a:r>
            <a:endParaRPr sz="1200">
              <a:latin typeface="GT Pressura Regular"/>
              <a:cs typeface="GT Pressura Reg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8" name="object 8"/>
            <p:cNvSpPr/>
            <p:nvPr/>
          </p:nvSpPr>
          <p:spPr>
            <a:xfrm>
              <a:off x="914400" y="1066546"/>
              <a:ext cx="3551554" cy="0"/>
            </a:xfrm>
            <a:custGeom>
              <a:avLst/>
              <a:gdLst/>
              <a:ahLst/>
              <a:cxnLst/>
              <a:rect l="l" t="t" r="r" b="b"/>
              <a:pathLst>
                <a:path w="3551554">
                  <a:moveTo>
                    <a:pt x="0" y="0"/>
                  </a:moveTo>
                  <a:lnTo>
                    <a:pt x="3551110" y="0"/>
                  </a:lnTo>
                </a:path>
              </a:pathLst>
            </a:custGeom>
            <a:ln w="63500">
              <a:solidFill>
                <a:srgbClr val="F996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5544800" cy="100584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01700" y="9039011"/>
            <a:ext cx="930846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60" dirty="0">
                <a:solidFill>
                  <a:srgbClr val="FFFFFF"/>
                </a:solidFill>
                <a:latin typeface="Trebuchet MS"/>
                <a:cs typeface="Trebuchet MS"/>
              </a:rPr>
              <a:t>Harbor</a:t>
            </a:r>
            <a:r>
              <a:rPr sz="3400" b="1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50" dirty="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sz="3400" b="1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225" dirty="0">
                <a:solidFill>
                  <a:srgbClr val="FFFFFF"/>
                </a:solidFill>
                <a:latin typeface="Trebuchet MS"/>
                <a:cs typeface="Trebuchet MS"/>
              </a:rPr>
              <a:t>I-</a:t>
            </a:r>
            <a:r>
              <a:rPr sz="3400" b="1" spc="-365" dirty="0">
                <a:solidFill>
                  <a:srgbClr val="FFFFFF"/>
                </a:solidFill>
                <a:latin typeface="Trebuchet MS"/>
                <a:cs typeface="Trebuchet MS"/>
              </a:rPr>
              <a:t>110:</a:t>
            </a:r>
            <a:r>
              <a:rPr sz="34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120" dirty="0">
                <a:solidFill>
                  <a:srgbClr val="FFFFFF"/>
                </a:solidFill>
                <a:latin typeface="Trebuchet MS"/>
                <a:cs typeface="Trebuchet MS"/>
              </a:rPr>
              <a:t>Proposed</a:t>
            </a:r>
            <a:r>
              <a:rPr sz="3400" b="1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50" dirty="0">
                <a:solidFill>
                  <a:srgbClr val="FFFFFF"/>
                </a:solidFill>
                <a:latin typeface="Trebuchet MS"/>
                <a:cs typeface="Trebuchet MS"/>
              </a:rPr>
              <a:t>Gateway</a:t>
            </a:r>
            <a:r>
              <a:rPr sz="34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135" dirty="0">
                <a:solidFill>
                  <a:srgbClr val="FFFFFF"/>
                </a:solidFill>
                <a:latin typeface="Trebuchet MS"/>
                <a:cs typeface="Trebuchet MS"/>
              </a:rPr>
              <a:t>Signage</a:t>
            </a:r>
            <a:endParaRPr sz="3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895" y="395728"/>
            <a:ext cx="41795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13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Improve</a:t>
            </a:r>
            <a:r>
              <a:rPr sz="3200" b="0" spc="-35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11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Public</a:t>
            </a:r>
            <a:r>
              <a:rPr sz="3200" b="0" spc="-35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9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Transit</a:t>
            </a:r>
            <a:endParaRPr sz="3200" dirty="0">
              <a:latin typeface="Trebuchet MS" panose="020B0603020202020204" pitchFamily="34" charset="0"/>
              <a:cs typeface="Work Sans Medium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1363594"/>
            <a:ext cx="478536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140" dirty="0">
                <a:solidFill>
                  <a:srgbClr val="000000"/>
                </a:solidFill>
                <a:latin typeface="Trebuchet MS"/>
                <a:cs typeface="Trebuchet MS"/>
              </a:rPr>
              <a:t>What</a:t>
            </a:r>
            <a:r>
              <a:rPr sz="3400" b="1" spc="-26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spc="170" dirty="0">
                <a:solidFill>
                  <a:srgbClr val="000000"/>
                </a:solidFill>
                <a:latin typeface="Trebuchet MS"/>
                <a:cs typeface="Trebuchet MS"/>
              </a:rPr>
              <a:t>We</a:t>
            </a:r>
            <a:r>
              <a:rPr sz="3400" b="1" spc="-26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dirty="0">
                <a:solidFill>
                  <a:srgbClr val="000000"/>
                </a:solidFill>
                <a:latin typeface="Trebuchet MS"/>
                <a:cs typeface="Trebuchet MS"/>
              </a:rPr>
              <a:t>Heard</a:t>
            </a:r>
            <a:r>
              <a:rPr sz="3400" b="1" spc="-26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spc="-10" dirty="0">
                <a:solidFill>
                  <a:srgbClr val="000000"/>
                </a:solidFill>
                <a:latin typeface="Trebuchet MS"/>
                <a:cs typeface="Trebuchet MS"/>
              </a:rPr>
              <a:t>(Issue):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13877" y="1363594"/>
            <a:ext cx="389699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Trebuchet MS"/>
                <a:cs typeface="Trebuchet MS"/>
              </a:rPr>
              <a:t>Example</a:t>
            </a:r>
            <a:r>
              <a:rPr sz="3400" b="1" spc="-45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Solutions: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66050" y="1428104"/>
            <a:ext cx="0" cy="7259320"/>
          </a:xfrm>
          <a:custGeom>
            <a:avLst/>
            <a:gdLst/>
            <a:ahLst/>
            <a:cxnLst/>
            <a:rect l="l" t="t" r="r" b="b"/>
            <a:pathLst>
              <a:path h="7259320">
                <a:moveTo>
                  <a:pt x="0" y="0"/>
                </a:moveTo>
                <a:lnTo>
                  <a:pt x="0" y="7258697"/>
                </a:lnTo>
              </a:path>
            </a:pathLst>
          </a:custGeom>
          <a:ln w="12700">
            <a:solidFill>
              <a:srgbClr val="F997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5433" y="2644358"/>
            <a:ext cx="4644390" cy="3862070"/>
          </a:xfrm>
          <a:custGeom>
            <a:avLst/>
            <a:gdLst/>
            <a:ahLst/>
            <a:cxnLst/>
            <a:rect l="l" t="t" r="r" b="b"/>
            <a:pathLst>
              <a:path w="4644390" h="3862070">
                <a:moveTo>
                  <a:pt x="459867" y="3193567"/>
                </a:moveTo>
                <a:lnTo>
                  <a:pt x="4553356" y="3193567"/>
                </a:lnTo>
                <a:lnTo>
                  <a:pt x="4605867" y="3192151"/>
                </a:lnTo>
                <a:lnTo>
                  <a:pt x="4632833" y="3182242"/>
                </a:lnTo>
                <a:lnTo>
                  <a:pt x="4642767" y="3155344"/>
                </a:lnTo>
                <a:lnTo>
                  <a:pt x="4644186" y="3102965"/>
                </a:lnTo>
                <a:lnTo>
                  <a:pt x="4644186" y="90589"/>
                </a:lnTo>
                <a:lnTo>
                  <a:pt x="4642767" y="38217"/>
                </a:lnTo>
                <a:lnTo>
                  <a:pt x="4632833" y="11323"/>
                </a:lnTo>
                <a:lnTo>
                  <a:pt x="4605867" y="1415"/>
                </a:lnTo>
                <a:lnTo>
                  <a:pt x="4553356" y="0"/>
                </a:lnTo>
                <a:lnTo>
                  <a:pt x="90843" y="0"/>
                </a:lnTo>
                <a:lnTo>
                  <a:pt x="38324" y="1415"/>
                </a:lnTo>
                <a:lnTo>
                  <a:pt x="11355" y="11323"/>
                </a:lnTo>
                <a:lnTo>
                  <a:pt x="1419" y="38217"/>
                </a:lnTo>
                <a:lnTo>
                  <a:pt x="0" y="90589"/>
                </a:lnTo>
                <a:lnTo>
                  <a:pt x="0" y="2983229"/>
                </a:lnTo>
                <a:lnTo>
                  <a:pt x="0" y="3861727"/>
                </a:lnTo>
                <a:lnTo>
                  <a:pt x="459867" y="3193567"/>
                </a:lnTo>
                <a:close/>
              </a:path>
            </a:pathLst>
          </a:custGeom>
          <a:ln w="30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51272" y="2708270"/>
            <a:ext cx="3892550" cy="2412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5200" b="1" dirty="0">
                <a:solidFill>
                  <a:srgbClr val="232A36"/>
                </a:solidFill>
                <a:latin typeface="GT Pressura Bold"/>
                <a:cs typeface="GT Pressura Bold"/>
              </a:rPr>
              <a:t>Pedro</a:t>
            </a:r>
            <a:r>
              <a:rPr sz="5200" b="1" spc="-295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5200" b="1" spc="-10" dirty="0">
                <a:solidFill>
                  <a:srgbClr val="232A36"/>
                </a:solidFill>
                <a:latin typeface="GT Pressura Bold"/>
                <a:cs typeface="GT Pressura Bold"/>
              </a:rPr>
              <a:t>needs </a:t>
            </a:r>
            <a:r>
              <a:rPr sz="5200" b="1" dirty="0">
                <a:solidFill>
                  <a:srgbClr val="232A36"/>
                </a:solidFill>
                <a:latin typeface="GT Pressura Bold"/>
                <a:cs typeface="GT Pressura Bold"/>
              </a:rPr>
              <a:t>better</a:t>
            </a:r>
            <a:r>
              <a:rPr sz="5200" b="1" spc="-260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5200" b="1" spc="-10" dirty="0">
                <a:solidFill>
                  <a:srgbClr val="232A36"/>
                </a:solidFill>
                <a:latin typeface="GT Pressura Bold"/>
                <a:cs typeface="GT Pressura Bold"/>
              </a:rPr>
              <a:t>transit service</a:t>
            </a:r>
            <a:endParaRPr sz="5200">
              <a:latin typeface="GT Pressura Bold"/>
              <a:cs typeface="GT Pressura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02600" y="2527300"/>
            <a:ext cx="3576954" cy="3804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92710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Establish</a:t>
            </a:r>
            <a:r>
              <a:rPr sz="2800" spc="-8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a</a:t>
            </a:r>
            <a:r>
              <a:rPr sz="2800" spc="-7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transit</a:t>
            </a:r>
            <a:r>
              <a:rPr sz="2800" spc="-7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hub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to</a:t>
            </a:r>
            <a:r>
              <a:rPr sz="28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link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service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with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waterfront</a:t>
            </a:r>
            <a:r>
              <a:rPr sz="2800" spc="-16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access</a:t>
            </a:r>
            <a:endParaRPr sz="2800">
              <a:latin typeface="GT Pressura Regular"/>
              <a:cs typeface="GT Pressura Regular"/>
            </a:endParaRPr>
          </a:p>
          <a:p>
            <a:pPr marL="240029" marR="562610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Improve</a:t>
            </a:r>
            <a:r>
              <a:rPr sz="2800" spc="-114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rubber</a:t>
            </a:r>
            <a:r>
              <a:rPr sz="2800" spc="-10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tire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trolley</a:t>
            </a:r>
            <a:r>
              <a:rPr sz="2800" spc="-1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service</a:t>
            </a:r>
            <a:endParaRPr sz="2800">
              <a:latin typeface="GT Pressura Regular"/>
              <a:cs typeface="GT Pressura Regular"/>
            </a:endParaRPr>
          </a:p>
          <a:p>
            <a:pPr marL="240029" marR="5080" indent="-227965" algn="just">
              <a:lnSpc>
                <a:spcPct val="100000"/>
              </a:lnSpc>
              <a:spcBef>
                <a:spcPts val="1435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Support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70" dirty="0">
                <a:solidFill>
                  <a:srgbClr val="5F5F61"/>
                </a:solidFill>
                <a:latin typeface="GT Pressura Regular"/>
                <a:cs typeface="GT Pressura Regular"/>
              </a:rPr>
              <a:t>MTA’s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proposal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for</a:t>
            </a:r>
            <a:r>
              <a:rPr sz="2800" spc="-6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light</a:t>
            </a:r>
            <a:r>
              <a:rPr sz="2800" spc="-6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rail,</a:t>
            </a:r>
            <a:r>
              <a:rPr sz="2800" spc="-6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LAX</a:t>
            </a:r>
            <a:r>
              <a:rPr sz="2800" spc="-6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to</a:t>
            </a:r>
            <a:r>
              <a:rPr sz="2800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L.A. 	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Waterfront</a:t>
            </a:r>
            <a:endParaRPr sz="2800">
              <a:latin typeface="GT Pressura Regular"/>
              <a:cs typeface="GT Pressura Regular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42064" y="2628900"/>
            <a:ext cx="3145535" cy="320040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994138" y="5022848"/>
            <a:ext cx="3778885" cy="1533525"/>
            <a:chOff x="7994138" y="5022848"/>
            <a:chExt cx="3778885" cy="1533525"/>
          </a:xfrm>
        </p:grpSpPr>
        <p:sp>
          <p:nvSpPr>
            <p:cNvPr id="11" name="object 11"/>
            <p:cNvSpPr/>
            <p:nvPr/>
          </p:nvSpPr>
          <p:spPr>
            <a:xfrm>
              <a:off x="8018409" y="5057800"/>
              <a:ext cx="61594" cy="72390"/>
            </a:xfrm>
            <a:custGeom>
              <a:avLst/>
              <a:gdLst/>
              <a:ahLst/>
              <a:cxnLst/>
              <a:rect l="l" t="t" r="r" b="b"/>
              <a:pathLst>
                <a:path w="61595" h="72389">
                  <a:moveTo>
                    <a:pt x="61506" y="0"/>
                  </a:moveTo>
                  <a:lnTo>
                    <a:pt x="42085" y="14061"/>
                  </a:lnTo>
                  <a:lnTo>
                    <a:pt x="25138" y="30945"/>
                  </a:lnTo>
                  <a:lnTo>
                    <a:pt x="10998" y="50308"/>
                  </a:lnTo>
                  <a:lnTo>
                    <a:pt x="0" y="71805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06842" y="5281836"/>
              <a:ext cx="0" cy="1042669"/>
            </a:xfrm>
            <a:custGeom>
              <a:avLst/>
              <a:gdLst/>
              <a:ahLst/>
              <a:cxnLst/>
              <a:rect l="l" t="t" r="r" b="b"/>
              <a:pathLst>
                <a:path h="1042670">
                  <a:moveTo>
                    <a:pt x="0" y="0"/>
                  </a:moveTo>
                  <a:lnTo>
                    <a:pt x="0" y="1042047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06838" y="5152007"/>
              <a:ext cx="4445" cy="76200"/>
            </a:xfrm>
            <a:custGeom>
              <a:avLst/>
              <a:gdLst/>
              <a:ahLst/>
              <a:cxnLst/>
              <a:rect l="l" t="t" r="r" b="b"/>
              <a:pathLst>
                <a:path w="4445" h="76200">
                  <a:moveTo>
                    <a:pt x="4267" y="0"/>
                  </a:moveTo>
                  <a:lnTo>
                    <a:pt x="2427" y="8739"/>
                  </a:lnTo>
                  <a:lnTo>
                    <a:pt x="1090" y="17651"/>
                  </a:lnTo>
                  <a:lnTo>
                    <a:pt x="275" y="26722"/>
                  </a:lnTo>
                  <a:lnTo>
                    <a:pt x="0" y="35941"/>
                  </a:lnTo>
                  <a:lnTo>
                    <a:pt x="0" y="75704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029090" y="6470030"/>
              <a:ext cx="72390" cy="61594"/>
            </a:xfrm>
            <a:custGeom>
              <a:avLst/>
              <a:gdLst/>
              <a:ahLst/>
              <a:cxnLst/>
              <a:rect l="l" t="t" r="r" b="b"/>
              <a:pathLst>
                <a:path w="72390" h="61595">
                  <a:moveTo>
                    <a:pt x="0" y="0"/>
                  </a:moveTo>
                  <a:lnTo>
                    <a:pt x="14064" y="19415"/>
                  </a:lnTo>
                  <a:lnTo>
                    <a:pt x="30946" y="36364"/>
                  </a:lnTo>
                  <a:lnTo>
                    <a:pt x="50309" y="50511"/>
                  </a:lnTo>
                  <a:lnTo>
                    <a:pt x="71818" y="61518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06838" y="6350938"/>
              <a:ext cx="4445" cy="76200"/>
            </a:xfrm>
            <a:custGeom>
              <a:avLst/>
              <a:gdLst/>
              <a:ahLst/>
              <a:cxnLst/>
              <a:rect l="l" t="t" r="r" b="b"/>
              <a:pathLst>
                <a:path w="4445" h="76200">
                  <a:moveTo>
                    <a:pt x="0" y="0"/>
                  </a:moveTo>
                  <a:lnTo>
                    <a:pt x="0" y="39763"/>
                  </a:lnTo>
                  <a:lnTo>
                    <a:pt x="275" y="48981"/>
                  </a:lnTo>
                  <a:lnTo>
                    <a:pt x="1090" y="58053"/>
                  </a:lnTo>
                  <a:lnTo>
                    <a:pt x="2427" y="66965"/>
                  </a:lnTo>
                  <a:lnTo>
                    <a:pt x="4267" y="75704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48685" y="6543104"/>
              <a:ext cx="3295650" cy="0"/>
            </a:xfrm>
            <a:custGeom>
              <a:avLst/>
              <a:gdLst/>
              <a:ahLst/>
              <a:cxnLst/>
              <a:rect l="l" t="t" r="r" b="b"/>
              <a:pathLst>
                <a:path w="3295650">
                  <a:moveTo>
                    <a:pt x="0" y="0"/>
                  </a:moveTo>
                  <a:lnTo>
                    <a:pt x="3295256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23297" y="6538835"/>
              <a:ext cx="74295" cy="4445"/>
            </a:xfrm>
            <a:custGeom>
              <a:avLst/>
              <a:gdLst/>
              <a:ahLst/>
              <a:cxnLst/>
              <a:rect l="l" t="t" r="r" b="b"/>
              <a:pathLst>
                <a:path w="74295" h="4445">
                  <a:moveTo>
                    <a:pt x="0" y="0"/>
                  </a:moveTo>
                  <a:lnTo>
                    <a:pt x="8741" y="1840"/>
                  </a:lnTo>
                  <a:lnTo>
                    <a:pt x="17656" y="3176"/>
                  </a:lnTo>
                  <a:lnTo>
                    <a:pt x="26728" y="3991"/>
                  </a:lnTo>
                  <a:lnTo>
                    <a:pt x="35941" y="4267"/>
                  </a:lnTo>
                  <a:lnTo>
                    <a:pt x="74231" y="4267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687126" y="6449023"/>
              <a:ext cx="61594" cy="72390"/>
            </a:xfrm>
            <a:custGeom>
              <a:avLst/>
              <a:gdLst/>
              <a:ahLst/>
              <a:cxnLst/>
              <a:rect l="l" t="t" r="r" b="b"/>
              <a:pathLst>
                <a:path w="61595" h="72390">
                  <a:moveTo>
                    <a:pt x="0" y="71831"/>
                  </a:moveTo>
                  <a:lnTo>
                    <a:pt x="19420" y="57759"/>
                  </a:lnTo>
                  <a:lnTo>
                    <a:pt x="36368" y="40873"/>
                  </a:lnTo>
                  <a:lnTo>
                    <a:pt x="50508" y="21508"/>
                  </a:lnTo>
                  <a:lnTo>
                    <a:pt x="61506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569518" y="6538835"/>
              <a:ext cx="74295" cy="4445"/>
            </a:xfrm>
            <a:custGeom>
              <a:avLst/>
              <a:gdLst/>
              <a:ahLst/>
              <a:cxnLst/>
              <a:rect l="l" t="t" r="r" b="b"/>
              <a:pathLst>
                <a:path w="74295" h="4445">
                  <a:moveTo>
                    <a:pt x="0" y="4267"/>
                  </a:moveTo>
                  <a:lnTo>
                    <a:pt x="38277" y="4267"/>
                  </a:lnTo>
                  <a:lnTo>
                    <a:pt x="47497" y="3991"/>
                  </a:lnTo>
                  <a:lnTo>
                    <a:pt x="56572" y="3176"/>
                  </a:lnTo>
                  <a:lnTo>
                    <a:pt x="65484" y="1840"/>
                  </a:lnTo>
                  <a:lnTo>
                    <a:pt x="7421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760200" y="5254771"/>
              <a:ext cx="0" cy="1042669"/>
            </a:xfrm>
            <a:custGeom>
              <a:avLst/>
              <a:gdLst/>
              <a:ahLst/>
              <a:cxnLst/>
              <a:rect l="l" t="t" r="r" b="b"/>
              <a:pathLst>
                <a:path h="1042670">
                  <a:moveTo>
                    <a:pt x="0" y="1042047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755941" y="6350938"/>
              <a:ext cx="4445" cy="76200"/>
            </a:xfrm>
            <a:custGeom>
              <a:avLst/>
              <a:gdLst/>
              <a:ahLst/>
              <a:cxnLst/>
              <a:rect l="l" t="t" r="r" b="b"/>
              <a:pathLst>
                <a:path w="4445" h="76200">
                  <a:moveTo>
                    <a:pt x="0" y="75704"/>
                  </a:moveTo>
                  <a:lnTo>
                    <a:pt x="1838" y="66965"/>
                  </a:lnTo>
                  <a:lnTo>
                    <a:pt x="3170" y="58053"/>
                  </a:lnTo>
                  <a:lnTo>
                    <a:pt x="3980" y="48981"/>
                  </a:lnTo>
                  <a:lnTo>
                    <a:pt x="4254" y="39763"/>
                  </a:lnTo>
                  <a:lnTo>
                    <a:pt x="4254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666134" y="5047105"/>
              <a:ext cx="72390" cy="61594"/>
            </a:xfrm>
            <a:custGeom>
              <a:avLst/>
              <a:gdLst/>
              <a:ahLst/>
              <a:cxnLst/>
              <a:rect l="l" t="t" r="r" b="b"/>
              <a:pathLst>
                <a:path w="72390" h="61595">
                  <a:moveTo>
                    <a:pt x="71818" y="61518"/>
                  </a:moveTo>
                  <a:lnTo>
                    <a:pt x="57753" y="42103"/>
                  </a:lnTo>
                  <a:lnTo>
                    <a:pt x="40871" y="25153"/>
                  </a:lnTo>
                  <a:lnTo>
                    <a:pt x="21508" y="11007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755941" y="5152007"/>
              <a:ext cx="4445" cy="76200"/>
            </a:xfrm>
            <a:custGeom>
              <a:avLst/>
              <a:gdLst/>
              <a:ahLst/>
              <a:cxnLst/>
              <a:rect l="l" t="t" r="r" b="b"/>
              <a:pathLst>
                <a:path w="4445" h="76200">
                  <a:moveTo>
                    <a:pt x="4254" y="75704"/>
                  </a:moveTo>
                  <a:lnTo>
                    <a:pt x="4254" y="35941"/>
                  </a:lnTo>
                  <a:lnTo>
                    <a:pt x="3980" y="26722"/>
                  </a:lnTo>
                  <a:lnTo>
                    <a:pt x="3170" y="17651"/>
                  </a:lnTo>
                  <a:lnTo>
                    <a:pt x="1838" y="8739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23100" y="5035550"/>
              <a:ext cx="3295650" cy="0"/>
            </a:xfrm>
            <a:custGeom>
              <a:avLst/>
              <a:gdLst/>
              <a:ahLst/>
              <a:cxnLst/>
              <a:rect l="l" t="t" r="r" b="b"/>
              <a:pathLst>
                <a:path w="3295650">
                  <a:moveTo>
                    <a:pt x="3295256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23297" y="5035548"/>
              <a:ext cx="3520440" cy="4445"/>
            </a:xfrm>
            <a:custGeom>
              <a:avLst/>
              <a:gdLst/>
              <a:ahLst/>
              <a:cxnLst/>
              <a:rect l="l" t="t" r="r" b="b"/>
              <a:pathLst>
                <a:path w="3520440" h="4445">
                  <a:moveTo>
                    <a:pt x="3520440" y="4267"/>
                  </a:moveTo>
                  <a:lnTo>
                    <a:pt x="3511705" y="2427"/>
                  </a:lnTo>
                  <a:lnTo>
                    <a:pt x="3502793" y="1090"/>
                  </a:lnTo>
                  <a:lnTo>
                    <a:pt x="3493718" y="275"/>
                  </a:lnTo>
                  <a:lnTo>
                    <a:pt x="3484499" y="0"/>
                  </a:lnTo>
                  <a:lnTo>
                    <a:pt x="3446221" y="0"/>
                  </a:lnTo>
                </a:path>
                <a:path w="3520440" h="4445">
                  <a:moveTo>
                    <a:pt x="74231" y="0"/>
                  </a:moveTo>
                  <a:lnTo>
                    <a:pt x="35941" y="0"/>
                  </a:lnTo>
                  <a:lnTo>
                    <a:pt x="26728" y="275"/>
                  </a:lnTo>
                  <a:lnTo>
                    <a:pt x="17656" y="1090"/>
                  </a:lnTo>
                  <a:lnTo>
                    <a:pt x="8741" y="2427"/>
                  </a:lnTo>
                  <a:lnTo>
                    <a:pt x="0" y="4267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297B4D-CF03-48A2-93C9-00B7E1CAA1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14206" r="568" b="21970"/>
          <a:stretch/>
        </p:blipFill>
        <p:spPr>
          <a:xfrm>
            <a:off x="901700" y="1955800"/>
            <a:ext cx="13678293" cy="673900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" dirty="0">
                <a:solidFill>
                  <a:srgbClr val="F9972E"/>
                </a:solidFill>
              </a:rPr>
              <a:t>Park</a:t>
            </a:r>
            <a:r>
              <a:rPr spc="-375" dirty="0">
                <a:solidFill>
                  <a:srgbClr val="F9972E"/>
                </a:solidFill>
              </a:rPr>
              <a:t> </a:t>
            </a:r>
            <a:r>
              <a:rPr spc="-25" dirty="0">
                <a:solidFill>
                  <a:srgbClr val="F9972E"/>
                </a:solidFill>
              </a:rPr>
              <a:t>Once,</a:t>
            </a:r>
            <a:r>
              <a:rPr spc="-370" dirty="0">
                <a:solidFill>
                  <a:srgbClr val="F9972E"/>
                </a:solidFill>
              </a:rPr>
              <a:t> </a:t>
            </a:r>
            <a:r>
              <a:rPr spc="-75" dirty="0">
                <a:solidFill>
                  <a:srgbClr val="F9972E"/>
                </a:solidFill>
              </a:rPr>
              <a:t>Stay</a:t>
            </a:r>
            <a:r>
              <a:rPr spc="-370" dirty="0">
                <a:solidFill>
                  <a:srgbClr val="F9972E"/>
                </a:solidFill>
              </a:rPr>
              <a:t> </a:t>
            </a:r>
            <a:r>
              <a:rPr spc="-204" dirty="0">
                <a:solidFill>
                  <a:srgbClr val="F9972E"/>
                </a:solidFill>
              </a:rPr>
              <a:t>All</a:t>
            </a:r>
            <a:r>
              <a:rPr spc="-370" dirty="0">
                <a:solidFill>
                  <a:srgbClr val="F9972E"/>
                </a:solidFill>
              </a:rPr>
              <a:t> </a:t>
            </a:r>
            <a:r>
              <a:rPr spc="-25" dirty="0">
                <a:solidFill>
                  <a:srgbClr val="F9972E"/>
                </a:solidFill>
              </a:rPr>
              <a:t>Day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363594"/>
            <a:ext cx="778954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Trebuchet MS"/>
                <a:cs typeface="Trebuchet MS"/>
              </a:rPr>
              <a:t>Recommended Public Transit Projects</a:t>
            </a:r>
            <a:endParaRPr sz="3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1647" y="9477933"/>
            <a:ext cx="799200" cy="2483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56853" y="9493929"/>
            <a:ext cx="10231120" cy="2006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8199755" algn="l"/>
                <a:tab pos="9756775" algn="l"/>
              </a:tabLst>
            </a:pPr>
            <a:r>
              <a:rPr sz="1800" spc="15" baseline="2314" dirty="0">
                <a:latin typeface="Arial"/>
                <a:cs typeface="Arial"/>
              </a:rPr>
              <a:t>SAN</a:t>
            </a:r>
            <a:r>
              <a:rPr sz="1800" spc="225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PEDRO’S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WATERFRONT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CONNECTIVITY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PLAN</a:t>
            </a:r>
            <a:r>
              <a:rPr sz="1800" spc="209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|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HARBOR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-15" baseline="2314" dirty="0">
                <a:latin typeface="Arial"/>
                <a:cs typeface="Arial"/>
              </a:rPr>
              <a:t>COMMISSION</a:t>
            </a:r>
            <a:r>
              <a:rPr sz="1800" baseline="2314" dirty="0">
                <a:latin typeface="Arial"/>
                <a:cs typeface="Arial"/>
              </a:rPr>
              <a:t>	</a:t>
            </a:r>
            <a:r>
              <a:rPr sz="1200" dirty="0">
                <a:latin typeface="GT Pressura Regular"/>
                <a:cs typeface="GT Pressura Regular"/>
              </a:rPr>
              <a:t>December</a:t>
            </a:r>
            <a:r>
              <a:rPr sz="1200" spc="-10" dirty="0">
                <a:latin typeface="GT Pressura Regular"/>
                <a:cs typeface="GT Pressura Regular"/>
              </a:rPr>
              <a:t> </a:t>
            </a:r>
            <a:r>
              <a:rPr sz="1200" dirty="0">
                <a:latin typeface="GT Pressura Regular"/>
                <a:cs typeface="GT Pressura Regular"/>
              </a:rPr>
              <a:t>7, </a:t>
            </a:r>
            <a:r>
              <a:rPr sz="1200" spc="-20" dirty="0">
                <a:latin typeface="GT Pressura Regular"/>
                <a:cs typeface="GT Pressura Regular"/>
              </a:rPr>
              <a:t>2023</a:t>
            </a:r>
            <a:r>
              <a:rPr sz="1200" dirty="0">
                <a:latin typeface="GT Pressura Regular"/>
                <a:cs typeface="GT Pressura Regular"/>
              </a:rPr>
              <a:t>	Page</a:t>
            </a:r>
            <a:r>
              <a:rPr sz="1200" spc="-60" dirty="0">
                <a:latin typeface="GT Pressura Regular"/>
                <a:cs typeface="GT Pressura Regular"/>
              </a:rPr>
              <a:t> </a:t>
            </a:r>
            <a:r>
              <a:rPr sz="1200" spc="-25" dirty="0">
                <a:latin typeface="GT Pressura Regular"/>
                <a:cs typeface="GT Pressura Regular"/>
              </a:rPr>
              <a:t>29</a:t>
            </a:r>
            <a:endParaRPr sz="1200">
              <a:latin typeface="GT Pressura Regular"/>
              <a:cs typeface="GT Pressura Reg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8" name="object 8"/>
            <p:cNvSpPr/>
            <p:nvPr/>
          </p:nvSpPr>
          <p:spPr>
            <a:xfrm>
              <a:off x="914400" y="1066546"/>
              <a:ext cx="3551554" cy="0"/>
            </a:xfrm>
            <a:custGeom>
              <a:avLst/>
              <a:gdLst/>
              <a:ahLst/>
              <a:cxnLst/>
              <a:rect l="l" t="t" r="r" b="b"/>
              <a:pathLst>
                <a:path w="3551554">
                  <a:moveTo>
                    <a:pt x="0" y="0"/>
                  </a:moveTo>
                  <a:lnTo>
                    <a:pt x="3551110" y="0"/>
                  </a:lnTo>
                </a:path>
              </a:pathLst>
            </a:custGeom>
            <a:ln w="63500">
              <a:solidFill>
                <a:srgbClr val="F996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5544798" cy="100584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01700" y="982594"/>
            <a:ext cx="436372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45" dirty="0">
                <a:solidFill>
                  <a:srgbClr val="000000"/>
                </a:solidFill>
                <a:latin typeface="Trebuchet MS"/>
                <a:cs typeface="Trebuchet MS"/>
              </a:rPr>
              <a:t>7th</a:t>
            </a:r>
            <a:r>
              <a:rPr sz="3400" b="1" spc="-31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dirty="0">
                <a:solidFill>
                  <a:srgbClr val="000000"/>
                </a:solidFill>
                <a:latin typeface="Myriad Pro Light"/>
                <a:cs typeface="Myriad Pro Light"/>
              </a:rPr>
              <a:t>&amp;</a:t>
            </a:r>
            <a:r>
              <a:rPr sz="3400" b="1" spc="10" dirty="0">
                <a:solidFill>
                  <a:srgbClr val="000000"/>
                </a:solidFill>
                <a:latin typeface="Myriad Pro Light"/>
                <a:cs typeface="Myriad Pro Light"/>
              </a:rPr>
              <a:t> </a:t>
            </a:r>
            <a:r>
              <a:rPr sz="3400" b="1" dirty="0">
                <a:solidFill>
                  <a:srgbClr val="000000"/>
                </a:solidFill>
                <a:latin typeface="Trebuchet MS"/>
                <a:cs typeface="Trebuchet MS"/>
              </a:rPr>
              <a:t>Pacific:</a:t>
            </a:r>
            <a:r>
              <a:rPr sz="3400" b="1" spc="-31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spc="35" dirty="0">
                <a:solidFill>
                  <a:srgbClr val="000000"/>
                </a:solidFill>
                <a:latin typeface="Trebuchet MS"/>
                <a:cs typeface="Trebuchet MS"/>
              </a:rPr>
              <a:t>Current</a:t>
            </a:r>
            <a:endParaRPr sz="34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039343" y="7186240"/>
            <a:ext cx="2048510" cy="1955800"/>
            <a:chOff x="13039343" y="7186240"/>
            <a:chExt cx="2048510" cy="195580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45680" y="7192594"/>
              <a:ext cx="2035568" cy="19431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045693" y="7192590"/>
              <a:ext cx="2035810" cy="1943100"/>
            </a:xfrm>
            <a:custGeom>
              <a:avLst/>
              <a:gdLst/>
              <a:ahLst/>
              <a:cxnLst/>
              <a:rect l="l" t="t" r="r" b="b"/>
              <a:pathLst>
                <a:path w="2035809" h="194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790700"/>
                  </a:lnTo>
                  <a:lnTo>
                    <a:pt x="7769" y="1838868"/>
                  </a:lnTo>
                  <a:lnTo>
                    <a:pt x="29405" y="1880703"/>
                  </a:lnTo>
                  <a:lnTo>
                    <a:pt x="62396" y="1913694"/>
                  </a:lnTo>
                  <a:lnTo>
                    <a:pt x="104231" y="1935330"/>
                  </a:lnTo>
                  <a:lnTo>
                    <a:pt x="152400" y="1943100"/>
                  </a:lnTo>
                  <a:lnTo>
                    <a:pt x="1883156" y="1943100"/>
                  </a:lnTo>
                  <a:lnTo>
                    <a:pt x="1931324" y="1935330"/>
                  </a:lnTo>
                  <a:lnTo>
                    <a:pt x="1973159" y="1913694"/>
                  </a:lnTo>
                  <a:lnTo>
                    <a:pt x="2006150" y="1880703"/>
                  </a:lnTo>
                  <a:lnTo>
                    <a:pt x="2027786" y="1838868"/>
                  </a:lnTo>
                  <a:lnTo>
                    <a:pt x="2035556" y="1790700"/>
                  </a:lnTo>
                  <a:lnTo>
                    <a:pt x="2035556" y="152400"/>
                  </a:lnTo>
                  <a:lnTo>
                    <a:pt x="2027786" y="104231"/>
                  </a:lnTo>
                  <a:lnTo>
                    <a:pt x="2006150" y="62396"/>
                  </a:lnTo>
                  <a:lnTo>
                    <a:pt x="1973159" y="29405"/>
                  </a:lnTo>
                  <a:lnTo>
                    <a:pt x="1931324" y="7769"/>
                  </a:lnTo>
                  <a:lnTo>
                    <a:pt x="1883156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572828" y="8627219"/>
              <a:ext cx="359410" cy="257175"/>
            </a:xfrm>
            <a:custGeom>
              <a:avLst/>
              <a:gdLst/>
              <a:ahLst/>
              <a:cxnLst/>
              <a:rect l="l" t="t" r="r" b="b"/>
              <a:pathLst>
                <a:path w="359409" h="257175">
                  <a:moveTo>
                    <a:pt x="1663" y="0"/>
                  </a:moveTo>
                  <a:lnTo>
                    <a:pt x="0" y="254622"/>
                  </a:lnTo>
                  <a:lnTo>
                    <a:pt x="357327" y="256971"/>
                  </a:lnTo>
                  <a:lnTo>
                    <a:pt x="358990" y="2362"/>
                  </a:lnTo>
                  <a:lnTo>
                    <a:pt x="1663" y="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4029277" y="8522550"/>
            <a:ext cx="882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baseline="1984" dirty="0">
                <a:latin typeface="Arial"/>
                <a:cs typeface="Arial"/>
              </a:rPr>
              <a:t>W</a:t>
            </a:r>
            <a:r>
              <a:rPr sz="2100" b="1" spc="52" baseline="1984" dirty="0">
                <a:latin typeface="Arial"/>
                <a:cs typeface="Arial"/>
              </a:rPr>
              <a:t> </a:t>
            </a:r>
            <a:r>
              <a:rPr sz="2100" b="1" baseline="1984" dirty="0">
                <a:latin typeface="Arial"/>
                <a:cs typeface="Arial"/>
              </a:rPr>
              <a:t>7T</a:t>
            </a:r>
            <a:r>
              <a:rPr sz="1400" b="1" dirty="0">
                <a:latin typeface="Arial"/>
                <a:cs typeface="Arial"/>
              </a:rPr>
              <a:t>H</a:t>
            </a:r>
            <a:r>
              <a:rPr sz="1400" b="1" spc="7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ST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750604" y="7223053"/>
            <a:ext cx="234950" cy="1229360"/>
          </a:xfrm>
          <a:prstGeom prst="rect">
            <a:avLst/>
          </a:prstGeom>
        </p:spPr>
        <p:txBody>
          <a:bodyPr vert="vert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400" b="1" dirty="0">
                <a:latin typeface="Arial"/>
                <a:cs typeface="Arial"/>
              </a:rPr>
              <a:t>PACIFIC</a:t>
            </a:r>
            <a:r>
              <a:rPr sz="1400" b="1" spc="125" dirty="0">
                <a:latin typeface="Arial"/>
                <a:cs typeface="Arial"/>
              </a:rPr>
              <a:t> </a:t>
            </a:r>
            <a:r>
              <a:rPr sz="2100" b="1" spc="-30" baseline="1984" dirty="0">
                <a:latin typeface="Arial"/>
                <a:cs typeface="Arial"/>
              </a:rPr>
              <a:t>AVE</a:t>
            </a:r>
            <a:r>
              <a:rPr sz="2100" b="1" spc="-30" baseline="3968" dirty="0">
                <a:latin typeface="Arial"/>
                <a:cs typeface="Arial"/>
              </a:rPr>
              <a:t>.</a:t>
            </a:r>
            <a:endParaRPr sz="2100" baseline="3968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696532" y="7439003"/>
            <a:ext cx="1174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629539" y="7595968"/>
            <a:ext cx="248920" cy="273685"/>
            <a:chOff x="14629539" y="7595968"/>
            <a:chExt cx="248920" cy="273685"/>
          </a:xfrm>
        </p:grpSpPr>
        <p:sp>
          <p:nvSpPr>
            <p:cNvPr id="19" name="object 19"/>
            <p:cNvSpPr/>
            <p:nvPr/>
          </p:nvSpPr>
          <p:spPr>
            <a:xfrm>
              <a:off x="14634302" y="7625328"/>
              <a:ext cx="239395" cy="239395"/>
            </a:xfrm>
            <a:custGeom>
              <a:avLst/>
              <a:gdLst/>
              <a:ahLst/>
              <a:cxnLst/>
              <a:rect l="l" t="t" r="r" b="b"/>
              <a:pathLst>
                <a:path w="239394" h="239395">
                  <a:moveTo>
                    <a:pt x="119672" y="239344"/>
                  </a:moveTo>
                  <a:lnTo>
                    <a:pt x="166252" y="229939"/>
                  </a:lnTo>
                  <a:lnTo>
                    <a:pt x="204292" y="204293"/>
                  </a:lnTo>
                  <a:lnTo>
                    <a:pt x="229939" y="166258"/>
                  </a:lnTo>
                  <a:lnTo>
                    <a:pt x="239344" y="119684"/>
                  </a:lnTo>
                  <a:lnTo>
                    <a:pt x="229939" y="73096"/>
                  </a:lnTo>
                  <a:lnTo>
                    <a:pt x="204292" y="35053"/>
                  </a:lnTo>
                  <a:lnTo>
                    <a:pt x="166252" y="9404"/>
                  </a:lnTo>
                  <a:lnTo>
                    <a:pt x="119672" y="0"/>
                  </a:lnTo>
                  <a:lnTo>
                    <a:pt x="73091" y="9404"/>
                  </a:lnTo>
                  <a:lnTo>
                    <a:pt x="35052" y="35053"/>
                  </a:lnTo>
                  <a:lnTo>
                    <a:pt x="9404" y="73096"/>
                  </a:lnTo>
                  <a:lnTo>
                    <a:pt x="0" y="119684"/>
                  </a:lnTo>
                  <a:lnTo>
                    <a:pt x="9404" y="166258"/>
                  </a:lnTo>
                  <a:lnTo>
                    <a:pt x="35052" y="204293"/>
                  </a:lnTo>
                  <a:lnTo>
                    <a:pt x="73091" y="229939"/>
                  </a:lnTo>
                  <a:lnTo>
                    <a:pt x="119672" y="23934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753974" y="7595968"/>
              <a:ext cx="0" cy="149225"/>
            </a:xfrm>
            <a:custGeom>
              <a:avLst/>
              <a:gdLst/>
              <a:ahLst/>
              <a:cxnLst/>
              <a:rect l="l" t="t" r="r" b="b"/>
              <a:pathLst>
                <a:path h="149225">
                  <a:moveTo>
                    <a:pt x="0" y="149047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6770" y="3228616"/>
            <a:ext cx="37217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20" dirty="0">
                <a:solidFill>
                  <a:srgbClr val="FFFFFF"/>
                </a:solidFill>
                <a:latin typeface="GT Pressura Bold"/>
                <a:cs typeface="GT Pressura Bold"/>
              </a:rPr>
              <a:t>1.</a:t>
            </a:r>
            <a:r>
              <a:rPr sz="4800" b="1" spc="-2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800" b="1" spc="-40" dirty="0">
                <a:solidFill>
                  <a:srgbClr val="FFFFFF"/>
                </a:solidFill>
                <a:latin typeface="GT Pressura Bold"/>
                <a:cs typeface="GT Pressura Bold"/>
              </a:rPr>
              <a:t>Introduction</a:t>
            </a:r>
            <a:endParaRPr sz="4800">
              <a:latin typeface="GT Pressura Bold"/>
              <a:cs typeface="GT Pressura Bol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1647" y="9477933"/>
            <a:ext cx="799200" cy="2483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56853" y="9493929"/>
            <a:ext cx="10231120" cy="2006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8199755" algn="l"/>
                <a:tab pos="9749790" algn="l"/>
              </a:tabLst>
            </a:pPr>
            <a:r>
              <a:rPr sz="1800" spc="15" baseline="2314" dirty="0">
                <a:latin typeface="Arial"/>
                <a:cs typeface="Arial"/>
              </a:rPr>
              <a:t>SAN</a:t>
            </a:r>
            <a:r>
              <a:rPr sz="1800" spc="225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PEDRO’S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WATERFRONT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CONNECTIVITY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PLAN</a:t>
            </a:r>
            <a:r>
              <a:rPr sz="1800" spc="209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|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HARBOR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-15" baseline="2314" dirty="0">
                <a:latin typeface="Arial"/>
                <a:cs typeface="Arial"/>
              </a:rPr>
              <a:t>COMMISSION</a:t>
            </a:r>
            <a:r>
              <a:rPr sz="1800" baseline="2314" dirty="0">
                <a:latin typeface="Arial"/>
                <a:cs typeface="Arial"/>
              </a:rPr>
              <a:t>	</a:t>
            </a:r>
            <a:r>
              <a:rPr sz="1200" dirty="0">
                <a:latin typeface="GT Pressura Regular"/>
                <a:cs typeface="GT Pressura Regular"/>
              </a:rPr>
              <a:t>December</a:t>
            </a:r>
            <a:r>
              <a:rPr sz="1200" spc="-10" dirty="0">
                <a:latin typeface="GT Pressura Regular"/>
                <a:cs typeface="GT Pressura Regular"/>
              </a:rPr>
              <a:t> </a:t>
            </a:r>
            <a:r>
              <a:rPr sz="1200" dirty="0">
                <a:latin typeface="GT Pressura Regular"/>
                <a:cs typeface="GT Pressura Regular"/>
              </a:rPr>
              <a:t>7, </a:t>
            </a:r>
            <a:r>
              <a:rPr sz="1200" spc="-20" dirty="0">
                <a:latin typeface="GT Pressura Regular"/>
                <a:cs typeface="GT Pressura Regular"/>
              </a:rPr>
              <a:t>2023</a:t>
            </a:r>
            <a:r>
              <a:rPr sz="1200" dirty="0">
                <a:latin typeface="GT Pressura Regular"/>
                <a:cs typeface="GT Pressura Regular"/>
              </a:rPr>
              <a:t>	Page</a:t>
            </a:r>
            <a:r>
              <a:rPr sz="1200" spc="-60" dirty="0">
                <a:latin typeface="GT Pressura Regular"/>
                <a:cs typeface="GT Pressura Regular"/>
              </a:rPr>
              <a:t> </a:t>
            </a:r>
            <a:r>
              <a:rPr sz="1200" spc="-25" dirty="0">
                <a:latin typeface="GT Pressura Regular"/>
                <a:cs typeface="GT Pressura Regular"/>
              </a:rPr>
              <a:t>30</a:t>
            </a:r>
            <a:endParaRPr sz="1200">
              <a:latin typeface="GT Pressura Regular"/>
              <a:cs typeface="GT Pressura Reg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15538450" cy="10058400"/>
            <a:chOff x="0" y="0"/>
            <a:chExt cx="15538450" cy="10058400"/>
          </a:xfrm>
        </p:grpSpPr>
        <p:sp>
          <p:nvSpPr>
            <p:cNvPr id="8" name="object 8"/>
            <p:cNvSpPr/>
            <p:nvPr/>
          </p:nvSpPr>
          <p:spPr>
            <a:xfrm>
              <a:off x="914400" y="1066546"/>
              <a:ext cx="3551554" cy="0"/>
            </a:xfrm>
            <a:custGeom>
              <a:avLst/>
              <a:gdLst/>
              <a:ahLst/>
              <a:cxnLst/>
              <a:rect l="l" t="t" r="r" b="b"/>
              <a:pathLst>
                <a:path w="3551554">
                  <a:moveTo>
                    <a:pt x="0" y="0"/>
                  </a:moveTo>
                  <a:lnTo>
                    <a:pt x="3551110" y="0"/>
                  </a:lnTo>
                </a:path>
              </a:pathLst>
            </a:custGeom>
            <a:ln w="63500">
              <a:solidFill>
                <a:srgbClr val="F996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5538246" cy="100584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01700" y="982594"/>
            <a:ext cx="717232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45" dirty="0">
                <a:solidFill>
                  <a:srgbClr val="000000"/>
                </a:solidFill>
                <a:latin typeface="Trebuchet MS"/>
                <a:cs typeface="Trebuchet MS"/>
              </a:rPr>
              <a:t>7th</a:t>
            </a:r>
            <a:r>
              <a:rPr sz="3400" b="1" spc="-31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dirty="0">
                <a:solidFill>
                  <a:srgbClr val="000000"/>
                </a:solidFill>
                <a:latin typeface="Myriad Pro Light"/>
                <a:cs typeface="Myriad Pro Light"/>
              </a:rPr>
              <a:t>&amp;</a:t>
            </a:r>
            <a:r>
              <a:rPr sz="3400" b="1" spc="5" dirty="0">
                <a:solidFill>
                  <a:srgbClr val="000000"/>
                </a:solidFill>
                <a:latin typeface="Myriad Pro Light"/>
                <a:cs typeface="Myriad Pro Light"/>
              </a:rPr>
              <a:t> </a:t>
            </a:r>
            <a:r>
              <a:rPr sz="3400" b="1" dirty="0">
                <a:solidFill>
                  <a:srgbClr val="000000"/>
                </a:solidFill>
                <a:latin typeface="Trebuchet MS"/>
                <a:cs typeface="Trebuchet MS"/>
              </a:rPr>
              <a:t>Pacific:</a:t>
            </a:r>
            <a:r>
              <a:rPr sz="3400" b="1" spc="-31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spc="120" dirty="0">
                <a:solidFill>
                  <a:srgbClr val="000000"/>
                </a:solidFill>
                <a:latin typeface="Trebuchet MS"/>
                <a:cs typeface="Trebuchet MS"/>
              </a:rPr>
              <a:t>Proposed</a:t>
            </a:r>
            <a:r>
              <a:rPr sz="3400" b="1" spc="-31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spc="-20" dirty="0">
                <a:solidFill>
                  <a:srgbClr val="000000"/>
                </a:solidFill>
                <a:latin typeface="Trebuchet MS"/>
                <a:cs typeface="Trebuchet MS"/>
              </a:rPr>
              <a:t>Transit</a:t>
            </a:r>
            <a:r>
              <a:rPr sz="3400" b="1" spc="-31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spc="55" dirty="0">
                <a:solidFill>
                  <a:srgbClr val="000000"/>
                </a:solidFill>
                <a:latin typeface="Trebuchet MS"/>
                <a:cs typeface="Trebuchet MS"/>
              </a:rPr>
              <a:t>Hub</a:t>
            </a:r>
            <a:endParaRPr sz="3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895" y="395728"/>
            <a:ext cx="65303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8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Create</a:t>
            </a:r>
            <a:r>
              <a:rPr sz="3200" b="0" spc="-33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17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Multi-</a:t>
            </a:r>
            <a:r>
              <a:rPr sz="3200" b="0" spc="-16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benefit</a:t>
            </a:r>
            <a:r>
              <a:rPr sz="3200" b="0" spc="-33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11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Public</a:t>
            </a:r>
            <a:r>
              <a:rPr sz="3200" b="0" spc="-33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1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Access</a:t>
            </a:r>
            <a:endParaRPr sz="3200" dirty="0">
              <a:latin typeface="Trebuchet MS" panose="020B0603020202020204" pitchFamily="34" charset="0"/>
              <a:cs typeface="Work Sans Medium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1363594"/>
            <a:ext cx="478536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140" dirty="0">
                <a:solidFill>
                  <a:srgbClr val="000000"/>
                </a:solidFill>
                <a:latin typeface="Trebuchet MS"/>
                <a:cs typeface="Trebuchet MS"/>
              </a:rPr>
              <a:t>What</a:t>
            </a:r>
            <a:r>
              <a:rPr sz="3400" b="1" spc="-26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spc="170" dirty="0">
                <a:solidFill>
                  <a:srgbClr val="000000"/>
                </a:solidFill>
                <a:latin typeface="Trebuchet MS"/>
                <a:cs typeface="Trebuchet MS"/>
              </a:rPr>
              <a:t>We</a:t>
            </a:r>
            <a:r>
              <a:rPr sz="3400" b="1" spc="-26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dirty="0">
                <a:solidFill>
                  <a:srgbClr val="000000"/>
                </a:solidFill>
                <a:latin typeface="Trebuchet MS"/>
                <a:cs typeface="Trebuchet MS"/>
              </a:rPr>
              <a:t>Heard</a:t>
            </a:r>
            <a:r>
              <a:rPr sz="3400" b="1" spc="-26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400" b="1" spc="-10" dirty="0">
                <a:solidFill>
                  <a:srgbClr val="000000"/>
                </a:solidFill>
                <a:latin typeface="Trebuchet MS"/>
                <a:cs typeface="Trebuchet MS"/>
              </a:rPr>
              <a:t>(Issue):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13877" y="1363594"/>
            <a:ext cx="389699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Trebuchet MS"/>
                <a:cs typeface="Trebuchet MS"/>
              </a:rPr>
              <a:t>Example</a:t>
            </a:r>
            <a:r>
              <a:rPr sz="3400" b="1" spc="-45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Solutions: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66050" y="1428104"/>
            <a:ext cx="0" cy="7259320"/>
          </a:xfrm>
          <a:custGeom>
            <a:avLst/>
            <a:gdLst/>
            <a:ahLst/>
            <a:cxnLst/>
            <a:rect l="l" t="t" r="r" b="b"/>
            <a:pathLst>
              <a:path h="7259320">
                <a:moveTo>
                  <a:pt x="0" y="0"/>
                </a:moveTo>
                <a:lnTo>
                  <a:pt x="0" y="7258697"/>
                </a:lnTo>
              </a:path>
            </a:pathLst>
          </a:custGeom>
          <a:ln w="12700">
            <a:solidFill>
              <a:srgbClr val="F997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5433" y="2644358"/>
            <a:ext cx="4644390" cy="3862070"/>
          </a:xfrm>
          <a:custGeom>
            <a:avLst/>
            <a:gdLst/>
            <a:ahLst/>
            <a:cxnLst/>
            <a:rect l="l" t="t" r="r" b="b"/>
            <a:pathLst>
              <a:path w="4644390" h="3862070">
                <a:moveTo>
                  <a:pt x="459867" y="3193567"/>
                </a:moveTo>
                <a:lnTo>
                  <a:pt x="4553356" y="3193567"/>
                </a:lnTo>
                <a:lnTo>
                  <a:pt x="4605867" y="3192151"/>
                </a:lnTo>
                <a:lnTo>
                  <a:pt x="4632833" y="3182242"/>
                </a:lnTo>
                <a:lnTo>
                  <a:pt x="4642767" y="3155344"/>
                </a:lnTo>
                <a:lnTo>
                  <a:pt x="4644186" y="3102965"/>
                </a:lnTo>
                <a:lnTo>
                  <a:pt x="4644186" y="90589"/>
                </a:lnTo>
                <a:lnTo>
                  <a:pt x="4642767" y="38217"/>
                </a:lnTo>
                <a:lnTo>
                  <a:pt x="4632833" y="11323"/>
                </a:lnTo>
                <a:lnTo>
                  <a:pt x="4605867" y="1415"/>
                </a:lnTo>
                <a:lnTo>
                  <a:pt x="4553356" y="0"/>
                </a:lnTo>
                <a:lnTo>
                  <a:pt x="90843" y="0"/>
                </a:lnTo>
                <a:lnTo>
                  <a:pt x="38324" y="1415"/>
                </a:lnTo>
                <a:lnTo>
                  <a:pt x="11355" y="11323"/>
                </a:lnTo>
                <a:lnTo>
                  <a:pt x="1419" y="38217"/>
                </a:lnTo>
                <a:lnTo>
                  <a:pt x="0" y="90589"/>
                </a:lnTo>
                <a:lnTo>
                  <a:pt x="0" y="2983229"/>
                </a:lnTo>
                <a:lnTo>
                  <a:pt x="0" y="3861727"/>
                </a:lnTo>
                <a:lnTo>
                  <a:pt x="459867" y="3193567"/>
                </a:lnTo>
                <a:close/>
              </a:path>
            </a:pathLst>
          </a:custGeom>
          <a:ln w="30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24272" y="2721631"/>
            <a:ext cx="404431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232A36"/>
                </a:solidFill>
                <a:latin typeface="GT Pressura Bold"/>
                <a:cs typeface="GT Pressura Bold"/>
              </a:rPr>
              <a:t>We</a:t>
            </a:r>
            <a:r>
              <a:rPr sz="4800" b="1" spc="-65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800" b="1" dirty="0">
                <a:solidFill>
                  <a:srgbClr val="232A36"/>
                </a:solidFill>
                <a:latin typeface="GT Pressura Bold"/>
                <a:cs typeface="GT Pressura Bold"/>
              </a:rPr>
              <a:t>need</a:t>
            </a:r>
            <a:r>
              <a:rPr sz="4800" b="1" spc="-60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800" b="1" dirty="0">
                <a:solidFill>
                  <a:srgbClr val="232A36"/>
                </a:solidFill>
                <a:latin typeface="GT Pressura Bold"/>
                <a:cs typeface="GT Pressura Bold"/>
              </a:rPr>
              <a:t>a</a:t>
            </a:r>
            <a:r>
              <a:rPr sz="4800" b="1" spc="-60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800" b="1" spc="-50" dirty="0">
                <a:solidFill>
                  <a:srgbClr val="232A36"/>
                </a:solidFill>
                <a:latin typeface="GT Pressura Bold"/>
                <a:cs typeface="GT Pressura Bold"/>
              </a:rPr>
              <a:t>more </a:t>
            </a:r>
            <a:r>
              <a:rPr sz="4800" b="1" dirty="0">
                <a:solidFill>
                  <a:srgbClr val="232A36"/>
                </a:solidFill>
                <a:latin typeface="GT Pressura Bold"/>
                <a:cs typeface="GT Pressura Bold"/>
              </a:rPr>
              <a:t>connected</a:t>
            </a:r>
            <a:r>
              <a:rPr sz="4800" b="1" spc="-120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800" b="1" spc="-20" dirty="0">
                <a:solidFill>
                  <a:srgbClr val="232A36"/>
                </a:solidFill>
                <a:latin typeface="GT Pressura Bold"/>
                <a:cs typeface="GT Pressura Bold"/>
              </a:rPr>
              <a:t>bike </a:t>
            </a:r>
            <a:r>
              <a:rPr sz="4800" b="1" dirty="0">
                <a:solidFill>
                  <a:srgbClr val="232A36"/>
                </a:solidFill>
                <a:latin typeface="GT Pressura Bold"/>
                <a:cs typeface="GT Pressura Bold"/>
              </a:rPr>
              <a:t>&amp;</a:t>
            </a:r>
            <a:r>
              <a:rPr sz="4800" b="1" spc="-70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800" b="1" dirty="0">
                <a:solidFill>
                  <a:srgbClr val="232A36"/>
                </a:solidFill>
                <a:latin typeface="GT Pressura Bold"/>
                <a:cs typeface="GT Pressura Bold"/>
              </a:rPr>
              <a:t>walking</a:t>
            </a:r>
            <a:r>
              <a:rPr sz="4800" b="1" spc="-65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800" b="1" spc="-20" dirty="0">
                <a:solidFill>
                  <a:srgbClr val="232A36"/>
                </a:solidFill>
                <a:latin typeface="GT Pressura Bold"/>
                <a:cs typeface="GT Pressura Bold"/>
              </a:rPr>
              <a:t>path</a:t>
            </a:r>
            <a:endParaRPr sz="4800">
              <a:latin typeface="GT Pressura Bold"/>
              <a:cs typeface="GT Pressura Bol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5080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/>
              <a:t>Provide</a:t>
            </a:r>
            <a:r>
              <a:rPr spc="-80" dirty="0"/>
              <a:t> </a:t>
            </a:r>
            <a:r>
              <a:rPr dirty="0"/>
              <a:t>a</a:t>
            </a:r>
            <a:r>
              <a:rPr spc="-80" dirty="0"/>
              <a:t> </a:t>
            </a:r>
            <a:r>
              <a:rPr spc="-10" dirty="0"/>
              <a:t>continuous 	</a:t>
            </a:r>
            <a:r>
              <a:rPr dirty="0"/>
              <a:t>shared</a:t>
            </a:r>
            <a:r>
              <a:rPr spc="-80" dirty="0"/>
              <a:t> </a:t>
            </a:r>
            <a:r>
              <a:rPr dirty="0"/>
              <a:t>use</a:t>
            </a:r>
            <a:r>
              <a:rPr spc="-80" dirty="0"/>
              <a:t> </a:t>
            </a:r>
            <a:r>
              <a:rPr spc="-20" dirty="0"/>
              <a:t>promenade 	</a:t>
            </a:r>
            <a:r>
              <a:rPr dirty="0"/>
              <a:t>from</a:t>
            </a:r>
            <a:r>
              <a:rPr spc="-40" dirty="0"/>
              <a:t> </a:t>
            </a:r>
            <a:r>
              <a:rPr dirty="0"/>
              <a:t>Catalina</a:t>
            </a:r>
            <a:r>
              <a:rPr spc="-40" dirty="0"/>
              <a:t> </a:t>
            </a:r>
            <a:r>
              <a:rPr spc="-10" dirty="0"/>
              <a:t>Express 	</a:t>
            </a:r>
            <a:r>
              <a:rPr dirty="0"/>
              <a:t>to</a:t>
            </a:r>
            <a:r>
              <a:rPr spc="-35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spc="-10" dirty="0"/>
              <a:t>breakwater</a:t>
            </a:r>
          </a:p>
          <a:p>
            <a:pPr marL="240029" marR="220345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</a:tabLst>
            </a:pPr>
            <a:r>
              <a:rPr dirty="0"/>
              <a:t>Enhance </a:t>
            </a:r>
            <a:r>
              <a:rPr spc="-10" dirty="0"/>
              <a:t>pedestrian 	</a:t>
            </a:r>
            <a:r>
              <a:rPr dirty="0"/>
              <a:t>and</a:t>
            </a:r>
            <a:r>
              <a:rPr spc="-40" dirty="0"/>
              <a:t> </a:t>
            </a:r>
            <a:r>
              <a:rPr dirty="0"/>
              <a:t>bike</a:t>
            </a:r>
            <a:r>
              <a:rPr spc="-40" dirty="0"/>
              <a:t> </a:t>
            </a:r>
            <a:r>
              <a:rPr spc="-10" dirty="0"/>
              <a:t>connections 	</a:t>
            </a:r>
            <a:r>
              <a:rPr dirty="0"/>
              <a:t>between</a:t>
            </a:r>
            <a:r>
              <a:rPr spc="-100" dirty="0"/>
              <a:t> </a:t>
            </a:r>
            <a:r>
              <a:rPr u="sng" dirty="0">
                <a:uFill>
                  <a:solidFill>
                    <a:srgbClr val="5F5F61"/>
                  </a:solidFill>
                </a:uFill>
              </a:rPr>
              <a:t>San</a:t>
            </a:r>
            <a:r>
              <a:rPr u="sng" spc="-95" dirty="0">
                <a:uFill>
                  <a:solidFill>
                    <a:srgbClr val="5F5F61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5F5F61"/>
                  </a:solidFill>
                </a:uFill>
              </a:rPr>
              <a:t>Pedro’s</a:t>
            </a:r>
            <a:r>
              <a:rPr u="sng" spc="-100" dirty="0">
                <a:uFill>
                  <a:solidFill>
                    <a:srgbClr val="5F5F61"/>
                  </a:solidFill>
                </a:uFill>
              </a:rPr>
              <a:t> </a:t>
            </a:r>
            <a:r>
              <a:rPr spc="-100" dirty="0"/>
              <a:t> 	</a:t>
            </a:r>
            <a:r>
              <a:rPr u="sng" spc="-10" dirty="0">
                <a:uFill>
                  <a:solidFill>
                    <a:srgbClr val="5F5F61"/>
                  </a:solidFill>
                </a:uFill>
              </a:rPr>
              <a:t>neighborhoods</a:t>
            </a:r>
            <a:r>
              <a:rPr spc="-10" dirty="0"/>
              <a:t>, 	</a:t>
            </a:r>
            <a:r>
              <a:rPr u="sng" dirty="0">
                <a:uFill>
                  <a:solidFill>
                    <a:srgbClr val="5F5F61"/>
                  </a:solidFill>
                </a:uFill>
              </a:rPr>
              <a:t>Wilmington</a:t>
            </a:r>
            <a:r>
              <a:rPr dirty="0"/>
              <a:t>,</a:t>
            </a:r>
            <a:r>
              <a:rPr spc="-45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25" dirty="0"/>
              <a:t>the 	</a:t>
            </a:r>
            <a:r>
              <a:rPr u="sng" spc="-10" dirty="0">
                <a:uFill>
                  <a:solidFill>
                    <a:srgbClr val="5F5F61"/>
                  </a:solidFill>
                </a:uFill>
              </a:rPr>
              <a:t>waterfront</a:t>
            </a:r>
          </a:p>
          <a:p>
            <a:pPr marL="240029" marR="151130" indent="-227965">
              <a:lnSpc>
                <a:spcPct val="100000"/>
              </a:lnSpc>
              <a:spcBef>
                <a:spcPts val="1435"/>
              </a:spcBef>
              <a:buChar char="•"/>
              <a:tabLst>
                <a:tab pos="241300" algn="l"/>
              </a:tabLst>
            </a:pPr>
            <a:r>
              <a:rPr dirty="0"/>
              <a:t>Promote</a:t>
            </a:r>
            <a:r>
              <a:rPr spc="-150" dirty="0"/>
              <a:t> </a:t>
            </a:r>
            <a:r>
              <a:rPr spc="-10" dirty="0"/>
              <a:t>universal 	</a:t>
            </a:r>
            <a:r>
              <a:rPr dirty="0"/>
              <a:t>access</a:t>
            </a:r>
            <a:r>
              <a:rPr spc="-40" dirty="0"/>
              <a:t> </a:t>
            </a:r>
            <a:r>
              <a:rPr dirty="0"/>
              <a:t>for</a:t>
            </a:r>
            <a:r>
              <a:rPr spc="-25" dirty="0"/>
              <a:t> </a:t>
            </a:r>
            <a:r>
              <a:rPr dirty="0"/>
              <a:t>all</a:t>
            </a:r>
            <a:r>
              <a:rPr spc="-25" dirty="0"/>
              <a:t> </a:t>
            </a:r>
            <a:r>
              <a:rPr spc="-10" dirty="0"/>
              <a:t>abilities</a:t>
            </a: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42064" y="2628900"/>
            <a:ext cx="3145535" cy="320040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994138" y="7095751"/>
            <a:ext cx="3778885" cy="1097280"/>
            <a:chOff x="7994138" y="7095751"/>
            <a:chExt cx="3778885" cy="1097280"/>
          </a:xfrm>
        </p:grpSpPr>
        <p:sp>
          <p:nvSpPr>
            <p:cNvPr id="11" name="object 11"/>
            <p:cNvSpPr/>
            <p:nvPr/>
          </p:nvSpPr>
          <p:spPr>
            <a:xfrm>
              <a:off x="8018409" y="7130703"/>
              <a:ext cx="61594" cy="72390"/>
            </a:xfrm>
            <a:custGeom>
              <a:avLst/>
              <a:gdLst/>
              <a:ahLst/>
              <a:cxnLst/>
              <a:rect l="l" t="t" r="r" b="b"/>
              <a:pathLst>
                <a:path w="61595" h="72390">
                  <a:moveTo>
                    <a:pt x="61506" y="0"/>
                  </a:moveTo>
                  <a:lnTo>
                    <a:pt x="42085" y="14057"/>
                  </a:lnTo>
                  <a:lnTo>
                    <a:pt x="25138" y="30935"/>
                  </a:lnTo>
                  <a:lnTo>
                    <a:pt x="10998" y="50297"/>
                  </a:lnTo>
                  <a:lnTo>
                    <a:pt x="0" y="71805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06842" y="7350372"/>
              <a:ext cx="0" cy="614045"/>
            </a:xfrm>
            <a:custGeom>
              <a:avLst/>
              <a:gdLst/>
              <a:ahLst/>
              <a:cxnLst/>
              <a:rect l="l" t="t" r="r" b="b"/>
              <a:pathLst>
                <a:path h="614045">
                  <a:moveTo>
                    <a:pt x="0" y="0"/>
                  </a:moveTo>
                  <a:lnTo>
                    <a:pt x="0" y="613613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06838" y="7224910"/>
              <a:ext cx="4445" cy="74295"/>
            </a:xfrm>
            <a:custGeom>
              <a:avLst/>
              <a:gdLst/>
              <a:ahLst/>
              <a:cxnLst/>
              <a:rect l="l" t="t" r="r" b="b"/>
              <a:pathLst>
                <a:path w="4445" h="74295">
                  <a:moveTo>
                    <a:pt x="4267" y="0"/>
                  </a:moveTo>
                  <a:lnTo>
                    <a:pt x="2427" y="8728"/>
                  </a:lnTo>
                  <a:lnTo>
                    <a:pt x="1090" y="17641"/>
                  </a:lnTo>
                  <a:lnTo>
                    <a:pt x="275" y="26719"/>
                  </a:lnTo>
                  <a:lnTo>
                    <a:pt x="0" y="35941"/>
                  </a:lnTo>
                  <a:lnTo>
                    <a:pt x="0" y="74244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029090" y="8107263"/>
              <a:ext cx="72390" cy="61594"/>
            </a:xfrm>
            <a:custGeom>
              <a:avLst/>
              <a:gdLst/>
              <a:ahLst/>
              <a:cxnLst/>
              <a:rect l="l" t="t" r="r" b="b"/>
              <a:pathLst>
                <a:path w="72390" h="61595">
                  <a:moveTo>
                    <a:pt x="0" y="0"/>
                  </a:moveTo>
                  <a:lnTo>
                    <a:pt x="14064" y="19414"/>
                  </a:lnTo>
                  <a:lnTo>
                    <a:pt x="30946" y="36361"/>
                  </a:lnTo>
                  <a:lnTo>
                    <a:pt x="50309" y="50500"/>
                  </a:lnTo>
                  <a:lnTo>
                    <a:pt x="71818" y="61493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06838" y="7989615"/>
              <a:ext cx="4445" cy="74295"/>
            </a:xfrm>
            <a:custGeom>
              <a:avLst/>
              <a:gdLst/>
              <a:ahLst/>
              <a:cxnLst/>
              <a:rect l="l" t="t" r="r" b="b"/>
              <a:pathLst>
                <a:path w="4445" h="74295">
                  <a:moveTo>
                    <a:pt x="0" y="0"/>
                  </a:moveTo>
                  <a:lnTo>
                    <a:pt x="0" y="38303"/>
                  </a:lnTo>
                  <a:lnTo>
                    <a:pt x="275" y="47528"/>
                  </a:lnTo>
                  <a:lnTo>
                    <a:pt x="1090" y="56602"/>
                  </a:lnTo>
                  <a:lnTo>
                    <a:pt x="2427" y="65511"/>
                  </a:lnTo>
                  <a:lnTo>
                    <a:pt x="4267" y="74244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48685" y="8180312"/>
              <a:ext cx="3295650" cy="0"/>
            </a:xfrm>
            <a:custGeom>
              <a:avLst/>
              <a:gdLst/>
              <a:ahLst/>
              <a:cxnLst/>
              <a:rect l="l" t="t" r="r" b="b"/>
              <a:pathLst>
                <a:path w="3295650">
                  <a:moveTo>
                    <a:pt x="0" y="0"/>
                  </a:moveTo>
                  <a:lnTo>
                    <a:pt x="3295256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23297" y="8176076"/>
              <a:ext cx="74295" cy="4445"/>
            </a:xfrm>
            <a:custGeom>
              <a:avLst/>
              <a:gdLst/>
              <a:ahLst/>
              <a:cxnLst/>
              <a:rect l="l" t="t" r="r" b="b"/>
              <a:pathLst>
                <a:path w="74295" h="4445">
                  <a:moveTo>
                    <a:pt x="0" y="0"/>
                  </a:moveTo>
                  <a:lnTo>
                    <a:pt x="8741" y="1830"/>
                  </a:lnTo>
                  <a:lnTo>
                    <a:pt x="17656" y="3159"/>
                  </a:lnTo>
                  <a:lnTo>
                    <a:pt x="26728" y="3968"/>
                  </a:lnTo>
                  <a:lnTo>
                    <a:pt x="35941" y="4241"/>
                  </a:lnTo>
                  <a:lnTo>
                    <a:pt x="74231" y="424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687126" y="8086256"/>
              <a:ext cx="61594" cy="72390"/>
            </a:xfrm>
            <a:custGeom>
              <a:avLst/>
              <a:gdLst/>
              <a:ahLst/>
              <a:cxnLst/>
              <a:rect l="l" t="t" r="r" b="b"/>
              <a:pathLst>
                <a:path w="61595" h="72390">
                  <a:moveTo>
                    <a:pt x="0" y="71831"/>
                  </a:moveTo>
                  <a:lnTo>
                    <a:pt x="19420" y="57759"/>
                  </a:lnTo>
                  <a:lnTo>
                    <a:pt x="36368" y="40873"/>
                  </a:lnTo>
                  <a:lnTo>
                    <a:pt x="50508" y="21508"/>
                  </a:lnTo>
                  <a:lnTo>
                    <a:pt x="61506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569518" y="8176076"/>
              <a:ext cx="74295" cy="4445"/>
            </a:xfrm>
            <a:custGeom>
              <a:avLst/>
              <a:gdLst/>
              <a:ahLst/>
              <a:cxnLst/>
              <a:rect l="l" t="t" r="r" b="b"/>
              <a:pathLst>
                <a:path w="74295" h="4445">
                  <a:moveTo>
                    <a:pt x="0" y="4241"/>
                  </a:moveTo>
                  <a:lnTo>
                    <a:pt x="38277" y="4241"/>
                  </a:lnTo>
                  <a:lnTo>
                    <a:pt x="47497" y="3968"/>
                  </a:lnTo>
                  <a:lnTo>
                    <a:pt x="56572" y="3159"/>
                  </a:lnTo>
                  <a:lnTo>
                    <a:pt x="65484" y="1830"/>
                  </a:lnTo>
                  <a:lnTo>
                    <a:pt x="7421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760200" y="7324779"/>
              <a:ext cx="0" cy="614045"/>
            </a:xfrm>
            <a:custGeom>
              <a:avLst/>
              <a:gdLst/>
              <a:ahLst/>
              <a:cxnLst/>
              <a:rect l="l" t="t" r="r" b="b"/>
              <a:pathLst>
                <a:path h="614045">
                  <a:moveTo>
                    <a:pt x="0" y="613613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755941" y="7989615"/>
              <a:ext cx="4445" cy="74295"/>
            </a:xfrm>
            <a:custGeom>
              <a:avLst/>
              <a:gdLst/>
              <a:ahLst/>
              <a:cxnLst/>
              <a:rect l="l" t="t" r="r" b="b"/>
              <a:pathLst>
                <a:path w="4445" h="74295">
                  <a:moveTo>
                    <a:pt x="0" y="74244"/>
                  </a:moveTo>
                  <a:lnTo>
                    <a:pt x="1838" y="65511"/>
                  </a:lnTo>
                  <a:lnTo>
                    <a:pt x="3170" y="56602"/>
                  </a:lnTo>
                  <a:lnTo>
                    <a:pt x="3980" y="47528"/>
                  </a:lnTo>
                  <a:lnTo>
                    <a:pt x="4254" y="38303"/>
                  </a:lnTo>
                  <a:lnTo>
                    <a:pt x="4254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666134" y="7120008"/>
              <a:ext cx="72390" cy="61594"/>
            </a:xfrm>
            <a:custGeom>
              <a:avLst/>
              <a:gdLst/>
              <a:ahLst/>
              <a:cxnLst/>
              <a:rect l="l" t="t" r="r" b="b"/>
              <a:pathLst>
                <a:path w="72390" h="61595">
                  <a:moveTo>
                    <a:pt x="71818" y="61518"/>
                  </a:moveTo>
                  <a:lnTo>
                    <a:pt x="57753" y="42092"/>
                  </a:lnTo>
                  <a:lnTo>
                    <a:pt x="40871" y="25144"/>
                  </a:lnTo>
                  <a:lnTo>
                    <a:pt x="21508" y="11003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755941" y="7224910"/>
              <a:ext cx="4445" cy="74295"/>
            </a:xfrm>
            <a:custGeom>
              <a:avLst/>
              <a:gdLst/>
              <a:ahLst/>
              <a:cxnLst/>
              <a:rect l="l" t="t" r="r" b="b"/>
              <a:pathLst>
                <a:path w="4445" h="74295">
                  <a:moveTo>
                    <a:pt x="4254" y="74244"/>
                  </a:moveTo>
                  <a:lnTo>
                    <a:pt x="4254" y="35941"/>
                  </a:lnTo>
                  <a:lnTo>
                    <a:pt x="3980" y="26719"/>
                  </a:lnTo>
                  <a:lnTo>
                    <a:pt x="3170" y="17641"/>
                  </a:lnTo>
                  <a:lnTo>
                    <a:pt x="1838" y="8728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23100" y="7108452"/>
              <a:ext cx="3295650" cy="0"/>
            </a:xfrm>
            <a:custGeom>
              <a:avLst/>
              <a:gdLst/>
              <a:ahLst/>
              <a:cxnLst/>
              <a:rect l="l" t="t" r="r" b="b"/>
              <a:pathLst>
                <a:path w="3295650">
                  <a:moveTo>
                    <a:pt x="3295256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23297" y="7108451"/>
              <a:ext cx="3520440" cy="4445"/>
            </a:xfrm>
            <a:custGeom>
              <a:avLst/>
              <a:gdLst/>
              <a:ahLst/>
              <a:cxnLst/>
              <a:rect l="l" t="t" r="r" b="b"/>
              <a:pathLst>
                <a:path w="3520440" h="4445">
                  <a:moveTo>
                    <a:pt x="3520440" y="4241"/>
                  </a:moveTo>
                  <a:lnTo>
                    <a:pt x="3511705" y="2405"/>
                  </a:lnTo>
                  <a:lnTo>
                    <a:pt x="3502793" y="1077"/>
                  </a:lnTo>
                  <a:lnTo>
                    <a:pt x="3493718" y="271"/>
                  </a:lnTo>
                  <a:lnTo>
                    <a:pt x="3484499" y="0"/>
                  </a:lnTo>
                  <a:lnTo>
                    <a:pt x="3446221" y="0"/>
                  </a:lnTo>
                </a:path>
                <a:path w="3520440" h="4445">
                  <a:moveTo>
                    <a:pt x="74231" y="0"/>
                  </a:moveTo>
                  <a:lnTo>
                    <a:pt x="35941" y="0"/>
                  </a:lnTo>
                  <a:lnTo>
                    <a:pt x="26728" y="271"/>
                  </a:lnTo>
                  <a:lnTo>
                    <a:pt x="17656" y="1077"/>
                  </a:lnTo>
                  <a:lnTo>
                    <a:pt x="8741" y="2405"/>
                  </a:lnTo>
                  <a:lnTo>
                    <a:pt x="0" y="424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1363594"/>
            <a:ext cx="412686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Trebuchet MS"/>
                <a:cs typeface="Trebuchet MS"/>
              </a:rPr>
              <a:t>Existing</a:t>
            </a:r>
            <a:r>
              <a:rPr sz="3400" b="1" spc="45" dirty="0">
                <a:latin typeface="Trebuchet MS"/>
                <a:cs typeface="Trebuchet MS"/>
              </a:rPr>
              <a:t> </a:t>
            </a:r>
            <a:r>
              <a:rPr sz="3400" b="1" spc="55" dirty="0">
                <a:latin typeface="Trebuchet MS"/>
                <a:cs typeface="Trebuchet MS"/>
              </a:rPr>
              <a:t>Promenade</a:t>
            </a:r>
            <a:endParaRPr sz="34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5" dirty="0">
                <a:solidFill>
                  <a:srgbClr val="F9972E"/>
                </a:solidFill>
              </a:rPr>
              <a:t>Provide</a:t>
            </a:r>
            <a:r>
              <a:rPr spc="-340" dirty="0">
                <a:solidFill>
                  <a:srgbClr val="F9972E"/>
                </a:solidFill>
              </a:rPr>
              <a:t> </a:t>
            </a:r>
            <a:r>
              <a:rPr spc="-170" dirty="0">
                <a:solidFill>
                  <a:srgbClr val="F9972E"/>
                </a:solidFill>
              </a:rPr>
              <a:t>Multi-</a:t>
            </a:r>
            <a:r>
              <a:rPr spc="-140" dirty="0">
                <a:solidFill>
                  <a:srgbClr val="F9972E"/>
                </a:solidFill>
              </a:rPr>
              <a:t>Benefit</a:t>
            </a:r>
            <a:r>
              <a:rPr spc="-335" dirty="0">
                <a:solidFill>
                  <a:srgbClr val="F9972E"/>
                </a:solidFill>
              </a:rPr>
              <a:t> </a:t>
            </a:r>
            <a:r>
              <a:rPr spc="-110" dirty="0">
                <a:solidFill>
                  <a:srgbClr val="F9972E"/>
                </a:solidFill>
              </a:rPr>
              <a:t>Public</a:t>
            </a:r>
            <a:r>
              <a:rPr spc="-340" dirty="0">
                <a:solidFill>
                  <a:srgbClr val="F9972E"/>
                </a:solidFill>
              </a:rPr>
              <a:t> </a:t>
            </a:r>
            <a:r>
              <a:rPr spc="-10" dirty="0">
                <a:solidFill>
                  <a:srgbClr val="F9972E"/>
                </a:solidFill>
              </a:rPr>
              <a:t>Access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590" y="2463800"/>
            <a:ext cx="14173009" cy="426098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32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1363594"/>
            <a:ext cx="806259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400" b="1" dirty="0">
                <a:latin typeface="Trebuchet MS"/>
              </a:rPr>
              <a:t>Recommended Continuous Promenade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5" dirty="0">
                <a:solidFill>
                  <a:srgbClr val="F9972E"/>
                </a:solidFill>
              </a:rPr>
              <a:t>Provide</a:t>
            </a:r>
            <a:r>
              <a:rPr spc="-340" dirty="0">
                <a:solidFill>
                  <a:srgbClr val="F9972E"/>
                </a:solidFill>
              </a:rPr>
              <a:t> </a:t>
            </a:r>
            <a:r>
              <a:rPr spc="-170" dirty="0">
                <a:solidFill>
                  <a:srgbClr val="F9972E"/>
                </a:solidFill>
              </a:rPr>
              <a:t>Multi-</a:t>
            </a:r>
            <a:r>
              <a:rPr spc="-140" dirty="0">
                <a:solidFill>
                  <a:srgbClr val="F9972E"/>
                </a:solidFill>
              </a:rPr>
              <a:t>Benefit</a:t>
            </a:r>
            <a:r>
              <a:rPr spc="-335" dirty="0">
                <a:solidFill>
                  <a:srgbClr val="F9972E"/>
                </a:solidFill>
              </a:rPr>
              <a:t> </a:t>
            </a:r>
            <a:r>
              <a:rPr spc="-110" dirty="0">
                <a:solidFill>
                  <a:srgbClr val="F9972E"/>
                </a:solidFill>
              </a:rPr>
              <a:t>Public</a:t>
            </a:r>
            <a:r>
              <a:rPr spc="-340" dirty="0">
                <a:solidFill>
                  <a:srgbClr val="F9972E"/>
                </a:solidFill>
              </a:rPr>
              <a:t> </a:t>
            </a:r>
            <a:r>
              <a:rPr spc="-10" dirty="0">
                <a:solidFill>
                  <a:srgbClr val="F9972E"/>
                </a:solidFill>
              </a:rPr>
              <a:t>Access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590" y="2463800"/>
            <a:ext cx="14173009" cy="426098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15300" y="579111"/>
            <a:ext cx="6972300" cy="8786495"/>
            <a:chOff x="8115300" y="579111"/>
            <a:chExt cx="6972300" cy="8786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15300" y="721029"/>
              <a:ext cx="6972300" cy="84636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35639" y="882178"/>
              <a:ext cx="0" cy="8255634"/>
            </a:xfrm>
            <a:custGeom>
              <a:avLst/>
              <a:gdLst/>
              <a:ahLst/>
              <a:cxnLst/>
              <a:rect l="l" t="t" r="r" b="b"/>
              <a:pathLst>
                <a:path h="8255634">
                  <a:moveTo>
                    <a:pt x="0" y="0"/>
                  </a:moveTo>
                  <a:lnTo>
                    <a:pt x="0" y="8255368"/>
                  </a:lnTo>
                </a:path>
              </a:pathLst>
            </a:custGeom>
            <a:ln w="76200">
              <a:solidFill>
                <a:srgbClr val="F9972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190220" y="806552"/>
              <a:ext cx="0" cy="8255634"/>
            </a:xfrm>
            <a:custGeom>
              <a:avLst/>
              <a:gdLst/>
              <a:ahLst/>
              <a:cxnLst/>
              <a:rect l="l" t="t" r="r" b="b"/>
              <a:pathLst>
                <a:path h="8255634">
                  <a:moveTo>
                    <a:pt x="0" y="8255368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9972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835639" y="9213155"/>
              <a:ext cx="117475" cy="114300"/>
            </a:xfrm>
            <a:custGeom>
              <a:avLst/>
              <a:gdLst/>
              <a:ahLst/>
              <a:cxnLst/>
              <a:rect l="l" t="t" r="r" b="b"/>
              <a:pathLst>
                <a:path w="117475" h="114300">
                  <a:moveTo>
                    <a:pt x="0" y="0"/>
                  </a:moveTo>
                  <a:lnTo>
                    <a:pt x="0" y="113728"/>
                  </a:lnTo>
                  <a:lnTo>
                    <a:pt x="117157" y="113728"/>
                  </a:lnTo>
                </a:path>
              </a:pathLst>
            </a:custGeom>
            <a:ln w="76200">
              <a:solidFill>
                <a:srgbClr val="F997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110912" y="9326884"/>
              <a:ext cx="1883410" cy="0"/>
            </a:xfrm>
            <a:custGeom>
              <a:avLst/>
              <a:gdLst/>
              <a:ahLst/>
              <a:cxnLst/>
              <a:rect l="l" t="t" r="r" b="b"/>
              <a:pathLst>
                <a:path w="1883409">
                  <a:moveTo>
                    <a:pt x="0" y="0"/>
                  </a:moveTo>
                  <a:lnTo>
                    <a:pt x="1883092" y="0"/>
                  </a:lnTo>
                </a:path>
              </a:pathLst>
            </a:custGeom>
            <a:ln w="76200">
              <a:solidFill>
                <a:srgbClr val="F9972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073062" y="617211"/>
              <a:ext cx="117475" cy="8710295"/>
            </a:xfrm>
            <a:custGeom>
              <a:avLst/>
              <a:gdLst/>
              <a:ahLst/>
              <a:cxnLst/>
              <a:rect l="l" t="t" r="r" b="b"/>
              <a:pathLst>
                <a:path w="117475" h="8710295">
                  <a:moveTo>
                    <a:pt x="0" y="8709672"/>
                  </a:moveTo>
                  <a:lnTo>
                    <a:pt x="117157" y="8709672"/>
                  </a:lnTo>
                  <a:lnTo>
                    <a:pt x="117157" y="8595944"/>
                  </a:lnTo>
                </a:path>
                <a:path w="117475" h="8710295">
                  <a:moveTo>
                    <a:pt x="117157" y="113728"/>
                  </a:moveTo>
                  <a:lnTo>
                    <a:pt x="117157" y="0"/>
                  </a:lnTo>
                  <a:lnTo>
                    <a:pt x="0" y="0"/>
                  </a:lnTo>
                </a:path>
              </a:pathLst>
            </a:custGeom>
            <a:ln w="76200">
              <a:solidFill>
                <a:srgbClr val="F997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31854" y="617214"/>
              <a:ext cx="1883410" cy="0"/>
            </a:xfrm>
            <a:custGeom>
              <a:avLst/>
              <a:gdLst/>
              <a:ahLst/>
              <a:cxnLst/>
              <a:rect l="l" t="t" r="r" b="b"/>
              <a:pathLst>
                <a:path w="1883409">
                  <a:moveTo>
                    <a:pt x="1883092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9972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35639" y="617211"/>
              <a:ext cx="117475" cy="114300"/>
            </a:xfrm>
            <a:custGeom>
              <a:avLst/>
              <a:gdLst/>
              <a:ahLst/>
              <a:cxnLst/>
              <a:rect l="l" t="t" r="r" b="b"/>
              <a:pathLst>
                <a:path w="117475" h="114300">
                  <a:moveTo>
                    <a:pt x="117157" y="0"/>
                  </a:moveTo>
                  <a:lnTo>
                    <a:pt x="0" y="0"/>
                  </a:lnTo>
                  <a:lnTo>
                    <a:pt x="0" y="113728"/>
                  </a:lnTo>
                </a:path>
              </a:pathLst>
            </a:custGeom>
            <a:ln w="76200">
              <a:solidFill>
                <a:srgbClr val="F997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01700" y="1363594"/>
            <a:ext cx="5434965" cy="704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27175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Trebuchet MS"/>
              </a:rPr>
              <a:t>Promenade Design Recommendations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00" dirty="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At</a:t>
            </a:r>
            <a:r>
              <a:rPr sz="2800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least</a:t>
            </a:r>
            <a:r>
              <a:rPr sz="28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20</a:t>
            </a:r>
            <a:r>
              <a:rPr sz="28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to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25</a:t>
            </a:r>
            <a:r>
              <a:rPr sz="28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feet</a:t>
            </a:r>
            <a:r>
              <a:rPr sz="28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wide</a:t>
            </a:r>
            <a:endParaRPr sz="2800" dirty="0">
              <a:latin typeface="GT Pressura Regular"/>
              <a:cs typeface="GT Pressura Regular"/>
            </a:endParaRPr>
          </a:p>
          <a:p>
            <a:pPr marL="240029" marR="197485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Ample</a:t>
            </a:r>
            <a:r>
              <a:rPr sz="2800" spc="-8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space</a:t>
            </a:r>
            <a:r>
              <a:rPr sz="2800" spc="-7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for</a:t>
            </a:r>
            <a:r>
              <a:rPr sz="2800" spc="-7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shared</a:t>
            </a:r>
            <a:r>
              <a:rPr sz="2800" spc="-7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circulation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between</a:t>
            </a:r>
            <a:r>
              <a:rPr sz="2800" spc="-6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pedestrians</a:t>
            </a:r>
            <a:r>
              <a:rPr sz="2800" spc="-6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and</a:t>
            </a:r>
            <a:endParaRPr sz="2800" dirty="0">
              <a:latin typeface="GT Pressura Regular"/>
              <a:cs typeface="GT Pressura Regular"/>
            </a:endParaRPr>
          </a:p>
          <a:p>
            <a:pPr marL="241300">
              <a:lnSpc>
                <a:spcPct val="100000"/>
              </a:lnSpc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non-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motorized</a:t>
            </a:r>
            <a:r>
              <a:rPr sz="2800" spc="-1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wheels</a:t>
            </a:r>
            <a:endParaRPr sz="2800" dirty="0">
              <a:latin typeface="GT Pressura Regular"/>
              <a:cs typeface="GT Pressura Regular"/>
            </a:endParaRPr>
          </a:p>
          <a:p>
            <a:pPr marL="241300" marR="5080" indent="-22923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  <a:tab pos="32321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	Open space amenities,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including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seating,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lighting,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waste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receptacles</a:t>
            </a:r>
            <a:endParaRPr sz="2800" dirty="0">
              <a:latin typeface="GT Pressura Regular"/>
              <a:cs typeface="GT Pressura Regular"/>
            </a:endParaRPr>
          </a:p>
          <a:p>
            <a:pPr marL="240029" marR="279400" indent="-227965">
              <a:lnSpc>
                <a:spcPct val="100000"/>
              </a:lnSpc>
              <a:spcBef>
                <a:spcPts val="1435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Material selection and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design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individualized</a:t>
            </a:r>
            <a:r>
              <a:rPr sz="2800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for</a:t>
            </a:r>
            <a:r>
              <a:rPr sz="2800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the</a:t>
            </a:r>
            <a:r>
              <a:rPr sz="2800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character</a:t>
            </a:r>
            <a:r>
              <a:rPr sz="2800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of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each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site</a:t>
            </a:r>
            <a:endParaRPr sz="2800" dirty="0">
              <a:latin typeface="GT Pressura Regular"/>
              <a:cs typeface="GT Pressura Regular"/>
            </a:endParaRPr>
          </a:p>
          <a:p>
            <a:pPr marL="241300" marR="337820" indent="-22923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  <a:tab pos="32321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	Design</a:t>
            </a:r>
            <a:r>
              <a:rPr sz="2800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should</a:t>
            </a:r>
            <a:r>
              <a:rPr sz="2800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reflect</a:t>
            </a:r>
            <a:r>
              <a:rPr sz="2800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the</a:t>
            </a:r>
            <a:r>
              <a:rPr sz="2800" spc="-5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overall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identity</a:t>
            </a:r>
            <a:r>
              <a:rPr sz="28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of</a:t>
            </a:r>
            <a:r>
              <a:rPr sz="28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San</a:t>
            </a:r>
            <a:r>
              <a:rPr sz="28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Pedro’s</a:t>
            </a:r>
            <a:r>
              <a:rPr sz="28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waterfront</a:t>
            </a:r>
            <a:endParaRPr sz="2800" dirty="0">
              <a:latin typeface="GT Pressura Regular"/>
              <a:cs typeface="GT Pressura Regular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90" dirty="0">
                <a:solidFill>
                  <a:srgbClr val="F9972E"/>
                </a:solidFill>
              </a:rPr>
              <a:t>Key</a:t>
            </a:r>
            <a:r>
              <a:rPr spc="-385" dirty="0">
                <a:solidFill>
                  <a:srgbClr val="F9972E"/>
                </a:solidFill>
              </a:rPr>
              <a:t> </a:t>
            </a:r>
            <a:r>
              <a:rPr spc="-100" dirty="0">
                <a:solidFill>
                  <a:srgbClr val="F9972E"/>
                </a:solidFill>
              </a:rPr>
              <a:t>Recommendations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595" y="1148207"/>
            <a:ext cx="13706825" cy="795921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748676" y="5829630"/>
            <a:ext cx="1363345" cy="240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b="1" dirty="0">
                <a:solidFill>
                  <a:srgbClr val="5F5F61"/>
                </a:solidFill>
                <a:latin typeface="Work Sans ExtraBold"/>
                <a:cs typeface="Work Sans ExtraBold"/>
              </a:rPr>
              <a:t>WEST</a:t>
            </a:r>
            <a:r>
              <a:rPr sz="1400" b="1" spc="-15" dirty="0">
                <a:solidFill>
                  <a:srgbClr val="5F5F61"/>
                </a:solidFill>
                <a:latin typeface="Work Sans ExtraBold"/>
                <a:cs typeface="Work Sans ExtraBold"/>
              </a:rPr>
              <a:t> </a:t>
            </a:r>
            <a:r>
              <a:rPr sz="1400" b="1" spc="-10" dirty="0">
                <a:solidFill>
                  <a:srgbClr val="5F5F61"/>
                </a:solidFill>
                <a:latin typeface="Work Sans ExtraBold"/>
                <a:cs typeface="Work Sans ExtraBold"/>
              </a:rPr>
              <a:t>HARBOR</a:t>
            </a:r>
            <a:endParaRPr sz="1400">
              <a:latin typeface="Work Sans ExtraBold"/>
              <a:cs typeface="Work Sans ExtraBold"/>
            </a:endParaRPr>
          </a:p>
        </p:txBody>
      </p:sp>
      <p:sp>
        <p:nvSpPr>
          <p:cNvPr id="4" name="object 4"/>
          <p:cNvSpPr txBox="1"/>
          <p:nvPr/>
        </p:nvSpPr>
        <p:spPr>
          <a:xfrm rot="20640000">
            <a:off x="2630931" y="8775520"/>
            <a:ext cx="80702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15"/>
              </a:lnSpc>
            </a:pPr>
            <a:r>
              <a:rPr sz="1400" b="1" spc="-50" dirty="0">
                <a:solidFill>
                  <a:srgbClr val="5F5F61"/>
                </a:solidFill>
                <a:latin typeface="Work Sans ExtraBold"/>
                <a:cs typeface="Work Sans ExtraBold"/>
              </a:rPr>
              <a:t>ALTA</a:t>
            </a:r>
            <a:r>
              <a:rPr sz="2100" b="1" spc="-75" baseline="1984" dirty="0">
                <a:solidFill>
                  <a:srgbClr val="5F5F61"/>
                </a:solidFill>
                <a:latin typeface="Work Sans ExtraBold"/>
                <a:cs typeface="Work Sans ExtraBold"/>
              </a:rPr>
              <a:t>SEA</a:t>
            </a:r>
            <a:endParaRPr sz="2100" baseline="1984">
              <a:latin typeface="Work Sans ExtraBold"/>
              <a:cs typeface="Work Sans Extra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17461" y="1898788"/>
            <a:ext cx="640715" cy="455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1400" b="1" spc="-20" dirty="0">
                <a:solidFill>
                  <a:srgbClr val="5F5F61"/>
                </a:solidFill>
                <a:latin typeface="Work Sans ExtraBold"/>
                <a:cs typeface="Work Sans ExtraBold"/>
              </a:rPr>
              <a:t>BLOCH </a:t>
            </a:r>
            <a:r>
              <a:rPr sz="1400" b="1" spc="-10" dirty="0">
                <a:solidFill>
                  <a:srgbClr val="5F5F61"/>
                </a:solidFill>
                <a:latin typeface="Work Sans ExtraBold"/>
                <a:cs typeface="Work Sans ExtraBold"/>
              </a:rPr>
              <a:t>FIELD</a:t>
            </a:r>
            <a:endParaRPr sz="1400">
              <a:latin typeface="Work Sans ExtraBold"/>
              <a:cs typeface="Work Sans ExtraBold"/>
            </a:endParaRPr>
          </a:p>
        </p:txBody>
      </p:sp>
      <p:sp>
        <p:nvSpPr>
          <p:cNvPr id="6" name="object 6"/>
          <p:cNvSpPr txBox="1"/>
          <p:nvPr/>
        </p:nvSpPr>
        <p:spPr>
          <a:xfrm rot="20640000">
            <a:off x="4229733" y="3485377"/>
            <a:ext cx="90075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15"/>
              </a:lnSpc>
            </a:pPr>
            <a:r>
              <a:rPr sz="1400" b="1" dirty="0">
                <a:solidFill>
                  <a:srgbClr val="FFFFFF"/>
                </a:solidFill>
                <a:latin typeface="Work Sans ExtraBold"/>
                <a:cs typeface="Work Sans ExtraBold"/>
              </a:rPr>
              <a:t>MINER </a:t>
            </a:r>
            <a:r>
              <a:rPr sz="2100" b="1" spc="-37" baseline="1984" dirty="0">
                <a:solidFill>
                  <a:srgbClr val="FFFFFF"/>
                </a:solidFill>
                <a:latin typeface="Work Sans ExtraBold"/>
                <a:cs typeface="Work Sans ExtraBold"/>
              </a:rPr>
              <a:t>ST</a:t>
            </a:r>
            <a:endParaRPr sz="2100" baseline="1984">
              <a:latin typeface="Work Sans ExtraBold"/>
              <a:cs typeface="Work Sans ExtraBold"/>
            </a:endParaRPr>
          </a:p>
        </p:txBody>
      </p:sp>
      <p:sp>
        <p:nvSpPr>
          <p:cNvPr id="7" name="object 7"/>
          <p:cNvSpPr txBox="1"/>
          <p:nvPr/>
        </p:nvSpPr>
        <p:spPr>
          <a:xfrm rot="18420000">
            <a:off x="8024533" y="5948497"/>
            <a:ext cx="12933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400" b="1" dirty="0">
                <a:solidFill>
                  <a:srgbClr val="FFFFFF"/>
                </a:solidFill>
                <a:latin typeface="Work Sans ExtraBold"/>
                <a:cs typeface="Work Sans ExtraBold"/>
              </a:rPr>
              <a:t>HARBOR</a:t>
            </a:r>
            <a:r>
              <a:rPr sz="1400" b="1" spc="-10" dirty="0">
                <a:solidFill>
                  <a:srgbClr val="FFFFFF"/>
                </a:solidFill>
                <a:latin typeface="Work Sans ExtraBold"/>
                <a:cs typeface="Work Sans ExtraBold"/>
              </a:rPr>
              <a:t> </a:t>
            </a:r>
            <a:r>
              <a:rPr sz="2100" b="1" spc="-37" baseline="1984" dirty="0">
                <a:solidFill>
                  <a:srgbClr val="FFFFFF"/>
                </a:solidFill>
                <a:latin typeface="Work Sans ExtraBold"/>
                <a:cs typeface="Work Sans ExtraBold"/>
              </a:rPr>
              <a:t>BLVD</a:t>
            </a:r>
            <a:endParaRPr sz="2100" baseline="1984">
              <a:latin typeface="Work Sans ExtraBold"/>
              <a:cs typeface="Work Sans ExtraBold"/>
            </a:endParaRPr>
          </a:p>
        </p:txBody>
      </p:sp>
      <p:sp>
        <p:nvSpPr>
          <p:cNvPr id="8" name="object 8"/>
          <p:cNvSpPr txBox="1"/>
          <p:nvPr/>
        </p:nvSpPr>
        <p:spPr>
          <a:xfrm rot="4440000">
            <a:off x="3184752" y="5242356"/>
            <a:ext cx="78475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5"/>
              </a:lnSpc>
            </a:pPr>
            <a:r>
              <a:rPr sz="2100" b="1" baseline="1984" dirty="0">
                <a:solidFill>
                  <a:srgbClr val="FFFFFF"/>
                </a:solidFill>
                <a:latin typeface="Work Sans ExtraBold"/>
                <a:cs typeface="Work Sans ExtraBold"/>
              </a:rPr>
              <a:t>22ND </a:t>
            </a:r>
            <a:r>
              <a:rPr sz="1400" b="1" spc="-25" dirty="0">
                <a:solidFill>
                  <a:srgbClr val="FFFFFF"/>
                </a:solidFill>
                <a:latin typeface="Work Sans ExtraBold"/>
                <a:cs typeface="Work Sans ExtraBold"/>
              </a:rPr>
              <a:t>ST</a:t>
            </a:r>
            <a:endParaRPr sz="1400">
              <a:latin typeface="Work Sans ExtraBold"/>
              <a:cs typeface="Work Sans Extra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0940" y="1421751"/>
            <a:ext cx="3544570" cy="1047115"/>
          </a:xfrm>
          <a:custGeom>
            <a:avLst/>
            <a:gdLst/>
            <a:ahLst/>
            <a:cxnLst/>
            <a:rect l="l" t="t" r="r" b="b"/>
            <a:pathLst>
              <a:path w="3544570" h="1047114">
                <a:moveTo>
                  <a:pt x="3544570" y="0"/>
                </a:moveTo>
                <a:lnTo>
                  <a:pt x="0" y="0"/>
                </a:lnTo>
                <a:lnTo>
                  <a:pt x="0" y="519404"/>
                </a:lnTo>
                <a:lnTo>
                  <a:pt x="0" y="527697"/>
                </a:lnTo>
                <a:lnTo>
                  <a:pt x="0" y="1047102"/>
                </a:lnTo>
                <a:lnTo>
                  <a:pt x="1685099" y="1047102"/>
                </a:lnTo>
                <a:lnTo>
                  <a:pt x="1685099" y="527697"/>
                </a:lnTo>
                <a:lnTo>
                  <a:pt x="3544570" y="527697"/>
                </a:lnTo>
                <a:lnTo>
                  <a:pt x="3544570" y="0"/>
                </a:lnTo>
                <a:close/>
              </a:path>
            </a:pathLst>
          </a:custGeom>
          <a:solidFill>
            <a:srgbClr val="F0ED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75" dirty="0">
                <a:solidFill>
                  <a:srgbClr val="F9972E"/>
                </a:solidFill>
              </a:rPr>
              <a:t>Provide</a:t>
            </a:r>
            <a:r>
              <a:rPr spc="-340" dirty="0">
                <a:solidFill>
                  <a:srgbClr val="F9972E"/>
                </a:solidFill>
              </a:rPr>
              <a:t> </a:t>
            </a:r>
            <a:r>
              <a:rPr spc="-170" dirty="0">
                <a:solidFill>
                  <a:srgbClr val="F9972E"/>
                </a:solidFill>
              </a:rPr>
              <a:t>Multi-</a:t>
            </a:r>
            <a:r>
              <a:rPr spc="-140" dirty="0">
                <a:solidFill>
                  <a:srgbClr val="F9972E"/>
                </a:solidFill>
              </a:rPr>
              <a:t>Benefit</a:t>
            </a:r>
            <a:r>
              <a:rPr spc="-335" dirty="0">
                <a:solidFill>
                  <a:srgbClr val="F9972E"/>
                </a:solidFill>
              </a:rPr>
              <a:t> </a:t>
            </a:r>
            <a:r>
              <a:rPr spc="-110" dirty="0">
                <a:solidFill>
                  <a:srgbClr val="F9972E"/>
                </a:solidFill>
              </a:rPr>
              <a:t>Public</a:t>
            </a:r>
            <a:r>
              <a:rPr spc="-340" dirty="0">
                <a:solidFill>
                  <a:srgbClr val="F9972E"/>
                </a:solidFill>
              </a:rPr>
              <a:t> </a:t>
            </a:r>
            <a:r>
              <a:rPr spc="-10" dirty="0">
                <a:solidFill>
                  <a:srgbClr val="F9972E"/>
                </a:solidFill>
              </a:rPr>
              <a:t>Access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83996" y="1413060"/>
            <a:ext cx="332867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20" dirty="0">
                <a:latin typeface="Trebuchet MS"/>
                <a:cs typeface="Trebuchet MS"/>
              </a:rPr>
              <a:t>Activation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at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spc="-25" dirty="0">
                <a:latin typeface="Trebuchet MS"/>
                <a:cs typeface="Trebuchet MS"/>
              </a:rPr>
              <a:t>the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3996" y="1931220"/>
            <a:ext cx="162623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55" dirty="0">
                <a:latin typeface="Trebuchet MS"/>
                <a:cs typeface="Trebuchet MS"/>
              </a:rPr>
              <a:t>S.P.</a:t>
            </a:r>
            <a:r>
              <a:rPr sz="3400" b="1" spc="-315" dirty="0">
                <a:latin typeface="Trebuchet MS"/>
                <a:cs typeface="Trebuchet MS"/>
              </a:rPr>
              <a:t> </a:t>
            </a:r>
            <a:r>
              <a:rPr sz="3400" b="1" spc="-20" dirty="0">
                <a:latin typeface="Trebuchet MS"/>
                <a:cs typeface="Trebuchet MS"/>
              </a:rPr>
              <a:t>Slip</a:t>
            </a:r>
            <a:endParaRPr sz="34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584726" y="2081212"/>
            <a:ext cx="9950450" cy="5713730"/>
            <a:chOff x="4584726" y="2081212"/>
            <a:chExt cx="9950450" cy="5713730"/>
          </a:xfrm>
        </p:grpSpPr>
        <p:sp>
          <p:nvSpPr>
            <p:cNvPr id="14" name="object 14"/>
            <p:cNvSpPr/>
            <p:nvPr/>
          </p:nvSpPr>
          <p:spPr>
            <a:xfrm>
              <a:off x="11539960" y="6590456"/>
              <a:ext cx="2976245" cy="916305"/>
            </a:xfrm>
            <a:custGeom>
              <a:avLst/>
              <a:gdLst/>
              <a:ahLst/>
              <a:cxnLst/>
              <a:rect l="l" t="t" r="r" b="b"/>
              <a:pathLst>
                <a:path w="2976244" h="916304">
                  <a:moveTo>
                    <a:pt x="2740939" y="0"/>
                  </a:moveTo>
                  <a:lnTo>
                    <a:pt x="235203" y="0"/>
                  </a:lnTo>
                  <a:lnTo>
                    <a:pt x="187799" y="4777"/>
                  </a:lnTo>
                  <a:lnTo>
                    <a:pt x="143648" y="18478"/>
                  </a:lnTo>
                  <a:lnTo>
                    <a:pt x="103695" y="40160"/>
                  </a:lnTo>
                  <a:lnTo>
                    <a:pt x="68886" y="68876"/>
                  </a:lnTo>
                  <a:lnTo>
                    <a:pt x="40166" y="103684"/>
                  </a:lnTo>
                  <a:lnTo>
                    <a:pt x="18482" y="143637"/>
                  </a:lnTo>
                  <a:lnTo>
                    <a:pt x="4778" y="187792"/>
                  </a:lnTo>
                  <a:lnTo>
                    <a:pt x="0" y="235203"/>
                  </a:lnTo>
                  <a:lnTo>
                    <a:pt x="0" y="680694"/>
                  </a:lnTo>
                  <a:lnTo>
                    <a:pt x="4778" y="728102"/>
                  </a:lnTo>
                  <a:lnTo>
                    <a:pt x="18482" y="772253"/>
                  </a:lnTo>
                  <a:lnTo>
                    <a:pt x="40166" y="812204"/>
                  </a:lnTo>
                  <a:lnTo>
                    <a:pt x="68886" y="847010"/>
                  </a:lnTo>
                  <a:lnTo>
                    <a:pt x="103695" y="875726"/>
                  </a:lnTo>
                  <a:lnTo>
                    <a:pt x="143648" y="897407"/>
                  </a:lnTo>
                  <a:lnTo>
                    <a:pt x="187799" y="911108"/>
                  </a:lnTo>
                  <a:lnTo>
                    <a:pt x="235203" y="915885"/>
                  </a:lnTo>
                  <a:lnTo>
                    <a:pt x="2740939" y="915885"/>
                  </a:lnTo>
                  <a:lnTo>
                    <a:pt x="2788340" y="911108"/>
                  </a:lnTo>
                  <a:lnTo>
                    <a:pt x="2832489" y="897407"/>
                  </a:lnTo>
                  <a:lnTo>
                    <a:pt x="2872442" y="875726"/>
                  </a:lnTo>
                  <a:lnTo>
                    <a:pt x="2907252" y="847010"/>
                  </a:lnTo>
                  <a:lnTo>
                    <a:pt x="2935973" y="812204"/>
                  </a:lnTo>
                  <a:lnTo>
                    <a:pt x="2957659" y="772253"/>
                  </a:lnTo>
                  <a:lnTo>
                    <a:pt x="2971364" y="728102"/>
                  </a:lnTo>
                  <a:lnTo>
                    <a:pt x="2976143" y="680694"/>
                  </a:lnTo>
                  <a:lnTo>
                    <a:pt x="2976143" y="235203"/>
                  </a:lnTo>
                  <a:lnTo>
                    <a:pt x="2971364" y="187792"/>
                  </a:lnTo>
                  <a:lnTo>
                    <a:pt x="2957659" y="143637"/>
                  </a:lnTo>
                  <a:lnTo>
                    <a:pt x="2935973" y="103684"/>
                  </a:lnTo>
                  <a:lnTo>
                    <a:pt x="2907252" y="68876"/>
                  </a:lnTo>
                  <a:lnTo>
                    <a:pt x="2872442" y="40160"/>
                  </a:lnTo>
                  <a:lnTo>
                    <a:pt x="2832489" y="18478"/>
                  </a:lnTo>
                  <a:lnTo>
                    <a:pt x="2788340" y="4777"/>
                  </a:lnTo>
                  <a:lnTo>
                    <a:pt x="2740939" y="0"/>
                  </a:lnTo>
                  <a:close/>
                </a:path>
              </a:pathLst>
            </a:custGeom>
            <a:solidFill>
              <a:srgbClr val="0084BD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39960" y="6590456"/>
              <a:ext cx="2976245" cy="916305"/>
            </a:xfrm>
            <a:custGeom>
              <a:avLst/>
              <a:gdLst/>
              <a:ahLst/>
              <a:cxnLst/>
              <a:rect l="l" t="t" r="r" b="b"/>
              <a:pathLst>
                <a:path w="2976244" h="916304">
                  <a:moveTo>
                    <a:pt x="235203" y="0"/>
                  </a:moveTo>
                  <a:lnTo>
                    <a:pt x="187799" y="4777"/>
                  </a:lnTo>
                  <a:lnTo>
                    <a:pt x="143648" y="18478"/>
                  </a:lnTo>
                  <a:lnTo>
                    <a:pt x="103695" y="40160"/>
                  </a:lnTo>
                  <a:lnTo>
                    <a:pt x="68886" y="68876"/>
                  </a:lnTo>
                  <a:lnTo>
                    <a:pt x="40166" y="103684"/>
                  </a:lnTo>
                  <a:lnTo>
                    <a:pt x="18482" y="143637"/>
                  </a:lnTo>
                  <a:lnTo>
                    <a:pt x="4778" y="187792"/>
                  </a:lnTo>
                  <a:lnTo>
                    <a:pt x="0" y="235203"/>
                  </a:lnTo>
                  <a:lnTo>
                    <a:pt x="0" y="680694"/>
                  </a:lnTo>
                  <a:lnTo>
                    <a:pt x="4778" y="728102"/>
                  </a:lnTo>
                  <a:lnTo>
                    <a:pt x="18482" y="772253"/>
                  </a:lnTo>
                  <a:lnTo>
                    <a:pt x="40166" y="812204"/>
                  </a:lnTo>
                  <a:lnTo>
                    <a:pt x="68886" y="847010"/>
                  </a:lnTo>
                  <a:lnTo>
                    <a:pt x="103695" y="875726"/>
                  </a:lnTo>
                  <a:lnTo>
                    <a:pt x="143648" y="897407"/>
                  </a:lnTo>
                  <a:lnTo>
                    <a:pt x="187799" y="911108"/>
                  </a:lnTo>
                  <a:lnTo>
                    <a:pt x="235203" y="915885"/>
                  </a:lnTo>
                  <a:lnTo>
                    <a:pt x="2740939" y="915885"/>
                  </a:lnTo>
                  <a:lnTo>
                    <a:pt x="2788340" y="911108"/>
                  </a:lnTo>
                  <a:lnTo>
                    <a:pt x="2832489" y="897407"/>
                  </a:lnTo>
                  <a:lnTo>
                    <a:pt x="2872442" y="875726"/>
                  </a:lnTo>
                  <a:lnTo>
                    <a:pt x="2907252" y="847010"/>
                  </a:lnTo>
                  <a:lnTo>
                    <a:pt x="2935973" y="812204"/>
                  </a:lnTo>
                  <a:lnTo>
                    <a:pt x="2957659" y="772253"/>
                  </a:lnTo>
                  <a:lnTo>
                    <a:pt x="2971364" y="728102"/>
                  </a:lnTo>
                  <a:lnTo>
                    <a:pt x="2976143" y="680694"/>
                  </a:lnTo>
                  <a:lnTo>
                    <a:pt x="2976143" y="235203"/>
                  </a:lnTo>
                  <a:lnTo>
                    <a:pt x="2971364" y="187792"/>
                  </a:lnTo>
                  <a:lnTo>
                    <a:pt x="2957659" y="143637"/>
                  </a:lnTo>
                  <a:lnTo>
                    <a:pt x="2935973" y="103684"/>
                  </a:lnTo>
                  <a:lnTo>
                    <a:pt x="2907252" y="68876"/>
                  </a:lnTo>
                  <a:lnTo>
                    <a:pt x="2872442" y="40160"/>
                  </a:lnTo>
                  <a:lnTo>
                    <a:pt x="2832489" y="18478"/>
                  </a:lnTo>
                  <a:lnTo>
                    <a:pt x="2788340" y="4777"/>
                  </a:lnTo>
                  <a:lnTo>
                    <a:pt x="2740939" y="0"/>
                  </a:lnTo>
                  <a:lnTo>
                    <a:pt x="235203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39714" y="2100262"/>
              <a:ext cx="2194560" cy="944880"/>
            </a:xfrm>
            <a:custGeom>
              <a:avLst/>
              <a:gdLst/>
              <a:ahLst/>
              <a:cxnLst/>
              <a:rect l="l" t="t" r="r" b="b"/>
              <a:pathLst>
                <a:path w="2194559" h="944880">
                  <a:moveTo>
                    <a:pt x="1959127" y="0"/>
                  </a:moveTo>
                  <a:lnTo>
                    <a:pt x="235203" y="0"/>
                  </a:lnTo>
                  <a:lnTo>
                    <a:pt x="187799" y="4779"/>
                  </a:lnTo>
                  <a:lnTo>
                    <a:pt x="143648" y="18486"/>
                  </a:lnTo>
                  <a:lnTo>
                    <a:pt x="103695" y="40175"/>
                  </a:lnTo>
                  <a:lnTo>
                    <a:pt x="68886" y="68900"/>
                  </a:lnTo>
                  <a:lnTo>
                    <a:pt x="40166" y="103715"/>
                  </a:lnTo>
                  <a:lnTo>
                    <a:pt x="18482" y="143675"/>
                  </a:lnTo>
                  <a:lnTo>
                    <a:pt x="4778" y="187832"/>
                  </a:lnTo>
                  <a:lnTo>
                    <a:pt x="0" y="235242"/>
                  </a:lnTo>
                  <a:lnTo>
                    <a:pt x="0" y="709358"/>
                  </a:lnTo>
                  <a:lnTo>
                    <a:pt x="4778" y="756770"/>
                  </a:lnTo>
                  <a:lnTo>
                    <a:pt x="18482" y="800924"/>
                  </a:lnTo>
                  <a:lnTo>
                    <a:pt x="40166" y="840878"/>
                  </a:lnTo>
                  <a:lnTo>
                    <a:pt x="68886" y="875685"/>
                  </a:lnTo>
                  <a:lnTo>
                    <a:pt x="103695" y="904402"/>
                  </a:lnTo>
                  <a:lnTo>
                    <a:pt x="143648" y="926083"/>
                  </a:lnTo>
                  <a:lnTo>
                    <a:pt x="187799" y="939785"/>
                  </a:lnTo>
                  <a:lnTo>
                    <a:pt x="235203" y="944562"/>
                  </a:lnTo>
                  <a:lnTo>
                    <a:pt x="1959127" y="944562"/>
                  </a:lnTo>
                  <a:lnTo>
                    <a:pt x="2006528" y="939785"/>
                  </a:lnTo>
                  <a:lnTo>
                    <a:pt x="2050677" y="926083"/>
                  </a:lnTo>
                  <a:lnTo>
                    <a:pt x="2090630" y="904402"/>
                  </a:lnTo>
                  <a:lnTo>
                    <a:pt x="2125440" y="875685"/>
                  </a:lnTo>
                  <a:lnTo>
                    <a:pt x="2154161" y="840878"/>
                  </a:lnTo>
                  <a:lnTo>
                    <a:pt x="2175847" y="800924"/>
                  </a:lnTo>
                  <a:lnTo>
                    <a:pt x="2189552" y="756770"/>
                  </a:lnTo>
                  <a:lnTo>
                    <a:pt x="2194331" y="709358"/>
                  </a:lnTo>
                  <a:lnTo>
                    <a:pt x="2194331" y="235242"/>
                  </a:lnTo>
                  <a:lnTo>
                    <a:pt x="2189552" y="187832"/>
                  </a:lnTo>
                  <a:lnTo>
                    <a:pt x="2175847" y="143675"/>
                  </a:lnTo>
                  <a:lnTo>
                    <a:pt x="2154161" y="103715"/>
                  </a:lnTo>
                  <a:lnTo>
                    <a:pt x="2125440" y="68900"/>
                  </a:lnTo>
                  <a:lnTo>
                    <a:pt x="2090630" y="40175"/>
                  </a:lnTo>
                  <a:lnTo>
                    <a:pt x="2050677" y="18486"/>
                  </a:lnTo>
                  <a:lnTo>
                    <a:pt x="2006528" y="4779"/>
                  </a:lnTo>
                  <a:lnTo>
                    <a:pt x="1959127" y="0"/>
                  </a:lnTo>
                  <a:close/>
                </a:path>
              </a:pathLst>
            </a:custGeom>
            <a:solidFill>
              <a:srgbClr val="0084BD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39714" y="2100262"/>
              <a:ext cx="2194560" cy="944880"/>
            </a:xfrm>
            <a:custGeom>
              <a:avLst/>
              <a:gdLst/>
              <a:ahLst/>
              <a:cxnLst/>
              <a:rect l="l" t="t" r="r" b="b"/>
              <a:pathLst>
                <a:path w="2194559" h="944880">
                  <a:moveTo>
                    <a:pt x="235203" y="0"/>
                  </a:moveTo>
                  <a:lnTo>
                    <a:pt x="187799" y="4779"/>
                  </a:lnTo>
                  <a:lnTo>
                    <a:pt x="143648" y="18486"/>
                  </a:lnTo>
                  <a:lnTo>
                    <a:pt x="103695" y="40175"/>
                  </a:lnTo>
                  <a:lnTo>
                    <a:pt x="68886" y="68900"/>
                  </a:lnTo>
                  <a:lnTo>
                    <a:pt x="40166" y="103715"/>
                  </a:lnTo>
                  <a:lnTo>
                    <a:pt x="18482" y="143675"/>
                  </a:lnTo>
                  <a:lnTo>
                    <a:pt x="4778" y="187832"/>
                  </a:lnTo>
                  <a:lnTo>
                    <a:pt x="0" y="235242"/>
                  </a:lnTo>
                  <a:lnTo>
                    <a:pt x="0" y="709358"/>
                  </a:lnTo>
                  <a:lnTo>
                    <a:pt x="4778" y="756770"/>
                  </a:lnTo>
                  <a:lnTo>
                    <a:pt x="18482" y="800924"/>
                  </a:lnTo>
                  <a:lnTo>
                    <a:pt x="40166" y="840878"/>
                  </a:lnTo>
                  <a:lnTo>
                    <a:pt x="68886" y="875685"/>
                  </a:lnTo>
                  <a:lnTo>
                    <a:pt x="103695" y="904402"/>
                  </a:lnTo>
                  <a:lnTo>
                    <a:pt x="143648" y="926083"/>
                  </a:lnTo>
                  <a:lnTo>
                    <a:pt x="187799" y="939785"/>
                  </a:lnTo>
                  <a:lnTo>
                    <a:pt x="235203" y="944562"/>
                  </a:lnTo>
                  <a:lnTo>
                    <a:pt x="1959127" y="944562"/>
                  </a:lnTo>
                  <a:lnTo>
                    <a:pt x="2006528" y="939785"/>
                  </a:lnTo>
                  <a:lnTo>
                    <a:pt x="2050677" y="926083"/>
                  </a:lnTo>
                  <a:lnTo>
                    <a:pt x="2090630" y="904402"/>
                  </a:lnTo>
                  <a:lnTo>
                    <a:pt x="2125440" y="875685"/>
                  </a:lnTo>
                  <a:lnTo>
                    <a:pt x="2154161" y="840878"/>
                  </a:lnTo>
                  <a:lnTo>
                    <a:pt x="2175847" y="800924"/>
                  </a:lnTo>
                  <a:lnTo>
                    <a:pt x="2189552" y="756770"/>
                  </a:lnTo>
                  <a:lnTo>
                    <a:pt x="2194331" y="709358"/>
                  </a:lnTo>
                  <a:lnTo>
                    <a:pt x="2194331" y="235242"/>
                  </a:lnTo>
                  <a:lnTo>
                    <a:pt x="2189552" y="187832"/>
                  </a:lnTo>
                  <a:lnTo>
                    <a:pt x="2175847" y="143675"/>
                  </a:lnTo>
                  <a:lnTo>
                    <a:pt x="2154161" y="103715"/>
                  </a:lnTo>
                  <a:lnTo>
                    <a:pt x="2125440" y="68900"/>
                  </a:lnTo>
                  <a:lnTo>
                    <a:pt x="2090630" y="40175"/>
                  </a:lnTo>
                  <a:lnTo>
                    <a:pt x="2050677" y="18486"/>
                  </a:lnTo>
                  <a:lnTo>
                    <a:pt x="2006528" y="4779"/>
                  </a:lnTo>
                  <a:lnTo>
                    <a:pt x="1959127" y="0"/>
                  </a:lnTo>
                  <a:lnTo>
                    <a:pt x="235203" y="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61101" y="4498875"/>
              <a:ext cx="1901189" cy="878205"/>
            </a:xfrm>
            <a:custGeom>
              <a:avLst/>
              <a:gdLst/>
              <a:ahLst/>
              <a:cxnLst/>
              <a:rect l="l" t="t" r="r" b="b"/>
              <a:pathLst>
                <a:path w="1901190" h="878204">
                  <a:moveTo>
                    <a:pt x="1665985" y="0"/>
                  </a:moveTo>
                  <a:lnTo>
                    <a:pt x="235203" y="0"/>
                  </a:lnTo>
                  <a:lnTo>
                    <a:pt x="187803" y="4777"/>
                  </a:lnTo>
                  <a:lnTo>
                    <a:pt x="143653" y="18478"/>
                  </a:lnTo>
                  <a:lnTo>
                    <a:pt x="103700" y="40160"/>
                  </a:lnTo>
                  <a:lnTo>
                    <a:pt x="68891" y="68876"/>
                  </a:lnTo>
                  <a:lnTo>
                    <a:pt x="40170" y="103684"/>
                  </a:lnTo>
                  <a:lnTo>
                    <a:pt x="18484" y="143637"/>
                  </a:lnTo>
                  <a:lnTo>
                    <a:pt x="4778" y="187792"/>
                  </a:lnTo>
                  <a:lnTo>
                    <a:pt x="0" y="235204"/>
                  </a:lnTo>
                  <a:lnTo>
                    <a:pt x="0" y="642594"/>
                  </a:lnTo>
                  <a:lnTo>
                    <a:pt x="4778" y="690002"/>
                  </a:lnTo>
                  <a:lnTo>
                    <a:pt x="18484" y="734153"/>
                  </a:lnTo>
                  <a:lnTo>
                    <a:pt x="40170" y="774104"/>
                  </a:lnTo>
                  <a:lnTo>
                    <a:pt x="68891" y="808910"/>
                  </a:lnTo>
                  <a:lnTo>
                    <a:pt x="103700" y="837626"/>
                  </a:lnTo>
                  <a:lnTo>
                    <a:pt x="143653" y="859307"/>
                  </a:lnTo>
                  <a:lnTo>
                    <a:pt x="187803" y="873008"/>
                  </a:lnTo>
                  <a:lnTo>
                    <a:pt x="235203" y="877785"/>
                  </a:lnTo>
                  <a:lnTo>
                    <a:pt x="1665985" y="877785"/>
                  </a:lnTo>
                  <a:lnTo>
                    <a:pt x="1713386" y="873008"/>
                  </a:lnTo>
                  <a:lnTo>
                    <a:pt x="1757536" y="859307"/>
                  </a:lnTo>
                  <a:lnTo>
                    <a:pt x="1797489" y="837626"/>
                  </a:lnTo>
                  <a:lnTo>
                    <a:pt x="1832298" y="808910"/>
                  </a:lnTo>
                  <a:lnTo>
                    <a:pt x="1861019" y="774104"/>
                  </a:lnTo>
                  <a:lnTo>
                    <a:pt x="1882705" y="734153"/>
                  </a:lnTo>
                  <a:lnTo>
                    <a:pt x="1896411" y="690002"/>
                  </a:lnTo>
                  <a:lnTo>
                    <a:pt x="1901189" y="642594"/>
                  </a:lnTo>
                  <a:lnTo>
                    <a:pt x="1901189" y="235204"/>
                  </a:lnTo>
                  <a:lnTo>
                    <a:pt x="1896411" y="187792"/>
                  </a:lnTo>
                  <a:lnTo>
                    <a:pt x="1882705" y="143637"/>
                  </a:lnTo>
                  <a:lnTo>
                    <a:pt x="1861019" y="103684"/>
                  </a:lnTo>
                  <a:lnTo>
                    <a:pt x="1832298" y="68876"/>
                  </a:lnTo>
                  <a:lnTo>
                    <a:pt x="1797489" y="40160"/>
                  </a:lnTo>
                  <a:lnTo>
                    <a:pt x="1757536" y="18478"/>
                  </a:lnTo>
                  <a:lnTo>
                    <a:pt x="1713386" y="4777"/>
                  </a:lnTo>
                  <a:lnTo>
                    <a:pt x="1665985" y="0"/>
                  </a:lnTo>
                  <a:close/>
                </a:path>
              </a:pathLst>
            </a:custGeom>
            <a:solidFill>
              <a:srgbClr val="0084BD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61101" y="4498875"/>
              <a:ext cx="1901189" cy="878205"/>
            </a:xfrm>
            <a:custGeom>
              <a:avLst/>
              <a:gdLst/>
              <a:ahLst/>
              <a:cxnLst/>
              <a:rect l="l" t="t" r="r" b="b"/>
              <a:pathLst>
                <a:path w="1901190" h="878204">
                  <a:moveTo>
                    <a:pt x="235203" y="0"/>
                  </a:moveTo>
                  <a:lnTo>
                    <a:pt x="187803" y="4777"/>
                  </a:lnTo>
                  <a:lnTo>
                    <a:pt x="143653" y="18478"/>
                  </a:lnTo>
                  <a:lnTo>
                    <a:pt x="103700" y="40160"/>
                  </a:lnTo>
                  <a:lnTo>
                    <a:pt x="68891" y="68876"/>
                  </a:lnTo>
                  <a:lnTo>
                    <a:pt x="40170" y="103684"/>
                  </a:lnTo>
                  <a:lnTo>
                    <a:pt x="18484" y="143637"/>
                  </a:lnTo>
                  <a:lnTo>
                    <a:pt x="4778" y="187792"/>
                  </a:lnTo>
                  <a:lnTo>
                    <a:pt x="0" y="235204"/>
                  </a:lnTo>
                  <a:lnTo>
                    <a:pt x="0" y="642594"/>
                  </a:lnTo>
                  <a:lnTo>
                    <a:pt x="4778" y="690002"/>
                  </a:lnTo>
                  <a:lnTo>
                    <a:pt x="18484" y="734153"/>
                  </a:lnTo>
                  <a:lnTo>
                    <a:pt x="40170" y="774104"/>
                  </a:lnTo>
                  <a:lnTo>
                    <a:pt x="68891" y="808910"/>
                  </a:lnTo>
                  <a:lnTo>
                    <a:pt x="103700" y="837626"/>
                  </a:lnTo>
                  <a:lnTo>
                    <a:pt x="143653" y="859307"/>
                  </a:lnTo>
                  <a:lnTo>
                    <a:pt x="187803" y="873008"/>
                  </a:lnTo>
                  <a:lnTo>
                    <a:pt x="235203" y="877785"/>
                  </a:lnTo>
                  <a:lnTo>
                    <a:pt x="1665985" y="877785"/>
                  </a:lnTo>
                  <a:lnTo>
                    <a:pt x="1713386" y="873008"/>
                  </a:lnTo>
                  <a:lnTo>
                    <a:pt x="1757536" y="859307"/>
                  </a:lnTo>
                  <a:lnTo>
                    <a:pt x="1797489" y="837626"/>
                  </a:lnTo>
                  <a:lnTo>
                    <a:pt x="1832298" y="808910"/>
                  </a:lnTo>
                  <a:lnTo>
                    <a:pt x="1861019" y="774104"/>
                  </a:lnTo>
                  <a:lnTo>
                    <a:pt x="1882705" y="734153"/>
                  </a:lnTo>
                  <a:lnTo>
                    <a:pt x="1896411" y="690002"/>
                  </a:lnTo>
                  <a:lnTo>
                    <a:pt x="1901189" y="642594"/>
                  </a:lnTo>
                  <a:lnTo>
                    <a:pt x="1901189" y="235204"/>
                  </a:lnTo>
                  <a:lnTo>
                    <a:pt x="1896411" y="187792"/>
                  </a:lnTo>
                  <a:lnTo>
                    <a:pt x="1882705" y="143637"/>
                  </a:lnTo>
                  <a:lnTo>
                    <a:pt x="1861019" y="103684"/>
                  </a:lnTo>
                  <a:lnTo>
                    <a:pt x="1832298" y="68876"/>
                  </a:lnTo>
                  <a:lnTo>
                    <a:pt x="1797489" y="40160"/>
                  </a:lnTo>
                  <a:lnTo>
                    <a:pt x="1757536" y="18478"/>
                  </a:lnTo>
                  <a:lnTo>
                    <a:pt x="1713386" y="4777"/>
                  </a:lnTo>
                  <a:lnTo>
                    <a:pt x="1665985" y="0"/>
                  </a:lnTo>
                  <a:lnTo>
                    <a:pt x="235203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099078" y="6897786"/>
              <a:ext cx="1901189" cy="878205"/>
            </a:xfrm>
            <a:custGeom>
              <a:avLst/>
              <a:gdLst/>
              <a:ahLst/>
              <a:cxnLst/>
              <a:rect l="l" t="t" r="r" b="b"/>
              <a:pathLst>
                <a:path w="1901190" h="878204">
                  <a:moveTo>
                    <a:pt x="1665985" y="0"/>
                  </a:moveTo>
                  <a:lnTo>
                    <a:pt x="235203" y="0"/>
                  </a:lnTo>
                  <a:lnTo>
                    <a:pt x="187803" y="4777"/>
                  </a:lnTo>
                  <a:lnTo>
                    <a:pt x="143653" y="18478"/>
                  </a:lnTo>
                  <a:lnTo>
                    <a:pt x="103700" y="40160"/>
                  </a:lnTo>
                  <a:lnTo>
                    <a:pt x="68891" y="68876"/>
                  </a:lnTo>
                  <a:lnTo>
                    <a:pt x="40170" y="103684"/>
                  </a:lnTo>
                  <a:lnTo>
                    <a:pt x="18484" y="143637"/>
                  </a:lnTo>
                  <a:lnTo>
                    <a:pt x="4778" y="187792"/>
                  </a:lnTo>
                  <a:lnTo>
                    <a:pt x="0" y="235204"/>
                  </a:lnTo>
                  <a:lnTo>
                    <a:pt x="0" y="642594"/>
                  </a:lnTo>
                  <a:lnTo>
                    <a:pt x="4778" y="690002"/>
                  </a:lnTo>
                  <a:lnTo>
                    <a:pt x="18484" y="734153"/>
                  </a:lnTo>
                  <a:lnTo>
                    <a:pt x="40170" y="774104"/>
                  </a:lnTo>
                  <a:lnTo>
                    <a:pt x="68891" y="808910"/>
                  </a:lnTo>
                  <a:lnTo>
                    <a:pt x="103700" y="837626"/>
                  </a:lnTo>
                  <a:lnTo>
                    <a:pt x="143653" y="859307"/>
                  </a:lnTo>
                  <a:lnTo>
                    <a:pt x="187803" y="873008"/>
                  </a:lnTo>
                  <a:lnTo>
                    <a:pt x="235203" y="877785"/>
                  </a:lnTo>
                  <a:lnTo>
                    <a:pt x="1665985" y="877785"/>
                  </a:lnTo>
                  <a:lnTo>
                    <a:pt x="1713386" y="873008"/>
                  </a:lnTo>
                  <a:lnTo>
                    <a:pt x="1757536" y="859307"/>
                  </a:lnTo>
                  <a:lnTo>
                    <a:pt x="1797489" y="837626"/>
                  </a:lnTo>
                  <a:lnTo>
                    <a:pt x="1832298" y="808910"/>
                  </a:lnTo>
                  <a:lnTo>
                    <a:pt x="1861019" y="774104"/>
                  </a:lnTo>
                  <a:lnTo>
                    <a:pt x="1882705" y="734153"/>
                  </a:lnTo>
                  <a:lnTo>
                    <a:pt x="1896411" y="690002"/>
                  </a:lnTo>
                  <a:lnTo>
                    <a:pt x="1901189" y="642594"/>
                  </a:lnTo>
                  <a:lnTo>
                    <a:pt x="1901189" y="235204"/>
                  </a:lnTo>
                  <a:lnTo>
                    <a:pt x="1896411" y="187792"/>
                  </a:lnTo>
                  <a:lnTo>
                    <a:pt x="1882705" y="143637"/>
                  </a:lnTo>
                  <a:lnTo>
                    <a:pt x="1861019" y="103684"/>
                  </a:lnTo>
                  <a:lnTo>
                    <a:pt x="1832298" y="68876"/>
                  </a:lnTo>
                  <a:lnTo>
                    <a:pt x="1797489" y="40160"/>
                  </a:lnTo>
                  <a:lnTo>
                    <a:pt x="1757536" y="18478"/>
                  </a:lnTo>
                  <a:lnTo>
                    <a:pt x="1713386" y="4777"/>
                  </a:lnTo>
                  <a:lnTo>
                    <a:pt x="1665985" y="0"/>
                  </a:lnTo>
                  <a:close/>
                </a:path>
              </a:pathLst>
            </a:custGeom>
            <a:solidFill>
              <a:srgbClr val="0084BD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99078" y="6897786"/>
              <a:ext cx="1901189" cy="878205"/>
            </a:xfrm>
            <a:custGeom>
              <a:avLst/>
              <a:gdLst/>
              <a:ahLst/>
              <a:cxnLst/>
              <a:rect l="l" t="t" r="r" b="b"/>
              <a:pathLst>
                <a:path w="1901190" h="878204">
                  <a:moveTo>
                    <a:pt x="235203" y="0"/>
                  </a:moveTo>
                  <a:lnTo>
                    <a:pt x="187803" y="4777"/>
                  </a:lnTo>
                  <a:lnTo>
                    <a:pt x="143653" y="18478"/>
                  </a:lnTo>
                  <a:lnTo>
                    <a:pt x="103700" y="40160"/>
                  </a:lnTo>
                  <a:lnTo>
                    <a:pt x="68891" y="68876"/>
                  </a:lnTo>
                  <a:lnTo>
                    <a:pt x="40170" y="103684"/>
                  </a:lnTo>
                  <a:lnTo>
                    <a:pt x="18484" y="143637"/>
                  </a:lnTo>
                  <a:lnTo>
                    <a:pt x="4778" y="187792"/>
                  </a:lnTo>
                  <a:lnTo>
                    <a:pt x="0" y="235204"/>
                  </a:lnTo>
                  <a:lnTo>
                    <a:pt x="0" y="642594"/>
                  </a:lnTo>
                  <a:lnTo>
                    <a:pt x="4778" y="690002"/>
                  </a:lnTo>
                  <a:lnTo>
                    <a:pt x="18484" y="734153"/>
                  </a:lnTo>
                  <a:lnTo>
                    <a:pt x="40170" y="774104"/>
                  </a:lnTo>
                  <a:lnTo>
                    <a:pt x="68891" y="808910"/>
                  </a:lnTo>
                  <a:lnTo>
                    <a:pt x="103700" y="837626"/>
                  </a:lnTo>
                  <a:lnTo>
                    <a:pt x="143653" y="859307"/>
                  </a:lnTo>
                  <a:lnTo>
                    <a:pt x="187803" y="873008"/>
                  </a:lnTo>
                  <a:lnTo>
                    <a:pt x="235203" y="877785"/>
                  </a:lnTo>
                  <a:lnTo>
                    <a:pt x="1665985" y="877785"/>
                  </a:lnTo>
                  <a:lnTo>
                    <a:pt x="1713386" y="873008"/>
                  </a:lnTo>
                  <a:lnTo>
                    <a:pt x="1757536" y="859307"/>
                  </a:lnTo>
                  <a:lnTo>
                    <a:pt x="1797489" y="837626"/>
                  </a:lnTo>
                  <a:lnTo>
                    <a:pt x="1832298" y="808910"/>
                  </a:lnTo>
                  <a:lnTo>
                    <a:pt x="1861019" y="774104"/>
                  </a:lnTo>
                  <a:lnTo>
                    <a:pt x="1882705" y="734153"/>
                  </a:lnTo>
                  <a:lnTo>
                    <a:pt x="1896411" y="690002"/>
                  </a:lnTo>
                  <a:lnTo>
                    <a:pt x="1901189" y="642594"/>
                  </a:lnTo>
                  <a:lnTo>
                    <a:pt x="1901189" y="235204"/>
                  </a:lnTo>
                  <a:lnTo>
                    <a:pt x="1896411" y="187792"/>
                  </a:lnTo>
                  <a:lnTo>
                    <a:pt x="1882705" y="143637"/>
                  </a:lnTo>
                  <a:lnTo>
                    <a:pt x="1861019" y="103684"/>
                  </a:lnTo>
                  <a:lnTo>
                    <a:pt x="1832298" y="68876"/>
                  </a:lnTo>
                  <a:lnTo>
                    <a:pt x="1797489" y="40160"/>
                  </a:lnTo>
                  <a:lnTo>
                    <a:pt x="1757536" y="18478"/>
                  </a:lnTo>
                  <a:lnTo>
                    <a:pt x="1713386" y="4777"/>
                  </a:lnTo>
                  <a:lnTo>
                    <a:pt x="1665985" y="0"/>
                  </a:lnTo>
                  <a:lnTo>
                    <a:pt x="235203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03776" y="2100262"/>
              <a:ext cx="1865630" cy="944880"/>
            </a:xfrm>
            <a:custGeom>
              <a:avLst/>
              <a:gdLst/>
              <a:ahLst/>
              <a:cxnLst/>
              <a:rect l="l" t="t" r="r" b="b"/>
              <a:pathLst>
                <a:path w="1865629" h="944880">
                  <a:moveTo>
                    <a:pt x="1630171" y="0"/>
                  </a:moveTo>
                  <a:lnTo>
                    <a:pt x="235203" y="0"/>
                  </a:lnTo>
                  <a:lnTo>
                    <a:pt x="187803" y="4779"/>
                  </a:lnTo>
                  <a:lnTo>
                    <a:pt x="143653" y="18486"/>
                  </a:lnTo>
                  <a:lnTo>
                    <a:pt x="103700" y="40175"/>
                  </a:lnTo>
                  <a:lnTo>
                    <a:pt x="68891" y="68900"/>
                  </a:lnTo>
                  <a:lnTo>
                    <a:pt x="40170" y="103715"/>
                  </a:lnTo>
                  <a:lnTo>
                    <a:pt x="18484" y="143675"/>
                  </a:lnTo>
                  <a:lnTo>
                    <a:pt x="4778" y="187832"/>
                  </a:lnTo>
                  <a:lnTo>
                    <a:pt x="0" y="235242"/>
                  </a:lnTo>
                  <a:lnTo>
                    <a:pt x="0" y="709358"/>
                  </a:lnTo>
                  <a:lnTo>
                    <a:pt x="4778" y="756770"/>
                  </a:lnTo>
                  <a:lnTo>
                    <a:pt x="18484" y="800924"/>
                  </a:lnTo>
                  <a:lnTo>
                    <a:pt x="40170" y="840878"/>
                  </a:lnTo>
                  <a:lnTo>
                    <a:pt x="68891" y="875685"/>
                  </a:lnTo>
                  <a:lnTo>
                    <a:pt x="103700" y="904402"/>
                  </a:lnTo>
                  <a:lnTo>
                    <a:pt x="143653" y="926083"/>
                  </a:lnTo>
                  <a:lnTo>
                    <a:pt x="187803" y="939785"/>
                  </a:lnTo>
                  <a:lnTo>
                    <a:pt x="235203" y="944562"/>
                  </a:lnTo>
                  <a:lnTo>
                    <a:pt x="1630171" y="944562"/>
                  </a:lnTo>
                  <a:lnTo>
                    <a:pt x="1677572" y="939785"/>
                  </a:lnTo>
                  <a:lnTo>
                    <a:pt x="1721722" y="926083"/>
                  </a:lnTo>
                  <a:lnTo>
                    <a:pt x="1761675" y="904402"/>
                  </a:lnTo>
                  <a:lnTo>
                    <a:pt x="1796484" y="875685"/>
                  </a:lnTo>
                  <a:lnTo>
                    <a:pt x="1825205" y="840878"/>
                  </a:lnTo>
                  <a:lnTo>
                    <a:pt x="1846891" y="800924"/>
                  </a:lnTo>
                  <a:lnTo>
                    <a:pt x="1860597" y="756770"/>
                  </a:lnTo>
                  <a:lnTo>
                    <a:pt x="1865376" y="709358"/>
                  </a:lnTo>
                  <a:lnTo>
                    <a:pt x="1865376" y="235242"/>
                  </a:lnTo>
                  <a:lnTo>
                    <a:pt x="1860597" y="187832"/>
                  </a:lnTo>
                  <a:lnTo>
                    <a:pt x="1846891" y="143675"/>
                  </a:lnTo>
                  <a:lnTo>
                    <a:pt x="1825205" y="103715"/>
                  </a:lnTo>
                  <a:lnTo>
                    <a:pt x="1796484" y="68900"/>
                  </a:lnTo>
                  <a:lnTo>
                    <a:pt x="1761675" y="40175"/>
                  </a:lnTo>
                  <a:lnTo>
                    <a:pt x="1721722" y="18486"/>
                  </a:lnTo>
                  <a:lnTo>
                    <a:pt x="1677572" y="4779"/>
                  </a:lnTo>
                  <a:lnTo>
                    <a:pt x="1630171" y="0"/>
                  </a:lnTo>
                  <a:close/>
                </a:path>
              </a:pathLst>
            </a:custGeom>
            <a:solidFill>
              <a:srgbClr val="0084BD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03776" y="2100262"/>
              <a:ext cx="1865630" cy="944880"/>
            </a:xfrm>
            <a:custGeom>
              <a:avLst/>
              <a:gdLst/>
              <a:ahLst/>
              <a:cxnLst/>
              <a:rect l="l" t="t" r="r" b="b"/>
              <a:pathLst>
                <a:path w="1865629" h="944880">
                  <a:moveTo>
                    <a:pt x="235203" y="0"/>
                  </a:moveTo>
                  <a:lnTo>
                    <a:pt x="187803" y="4779"/>
                  </a:lnTo>
                  <a:lnTo>
                    <a:pt x="143653" y="18486"/>
                  </a:lnTo>
                  <a:lnTo>
                    <a:pt x="103700" y="40175"/>
                  </a:lnTo>
                  <a:lnTo>
                    <a:pt x="68891" y="68900"/>
                  </a:lnTo>
                  <a:lnTo>
                    <a:pt x="40170" y="103715"/>
                  </a:lnTo>
                  <a:lnTo>
                    <a:pt x="18484" y="143675"/>
                  </a:lnTo>
                  <a:lnTo>
                    <a:pt x="4778" y="187832"/>
                  </a:lnTo>
                  <a:lnTo>
                    <a:pt x="0" y="235242"/>
                  </a:lnTo>
                  <a:lnTo>
                    <a:pt x="0" y="709358"/>
                  </a:lnTo>
                  <a:lnTo>
                    <a:pt x="4778" y="756770"/>
                  </a:lnTo>
                  <a:lnTo>
                    <a:pt x="18484" y="800924"/>
                  </a:lnTo>
                  <a:lnTo>
                    <a:pt x="40170" y="840878"/>
                  </a:lnTo>
                  <a:lnTo>
                    <a:pt x="68891" y="875685"/>
                  </a:lnTo>
                  <a:lnTo>
                    <a:pt x="103700" y="904402"/>
                  </a:lnTo>
                  <a:lnTo>
                    <a:pt x="143653" y="926083"/>
                  </a:lnTo>
                  <a:lnTo>
                    <a:pt x="187803" y="939785"/>
                  </a:lnTo>
                  <a:lnTo>
                    <a:pt x="235203" y="944562"/>
                  </a:lnTo>
                  <a:lnTo>
                    <a:pt x="1630171" y="944562"/>
                  </a:lnTo>
                  <a:lnTo>
                    <a:pt x="1677572" y="939785"/>
                  </a:lnTo>
                  <a:lnTo>
                    <a:pt x="1721722" y="926083"/>
                  </a:lnTo>
                  <a:lnTo>
                    <a:pt x="1761675" y="904402"/>
                  </a:lnTo>
                  <a:lnTo>
                    <a:pt x="1796484" y="875685"/>
                  </a:lnTo>
                  <a:lnTo>
                    <a:pt x="1825205" y="840878"/>
                  </a:lnTo>
                  <a:lnTo>
                    <a:pt x="1846891" y="800924"/>
                  </a:lnTo>
                  <a:lnTo>
                    <a:pt x="1860597" y="756770"/>
                  </a:lnTo>
                  <a:lnTo>
                    <a:pt x="1865376" y="709358"/>
                  </a:lnTo>
                  <a:lnTo>
                    <a:pt x="1865376" y="235242"/>
                  </a:lnTo>
                  <a:lnTo>
                    <a:pt x="1860597" y="187832"/>
                  </a:lnTo>
                  <a:lnTo>
                    <a:pt x="1846891" y="143675"/>
                  </a:lnTo>
                  <a:lnTo>
                    <a:pt x="1825205" y="103715"/>
                  </a:lnTo>
                  <a:lnTo>
                    <a:pt x="1796484" y="68900"/>
                  </a:lnTo>
                  <a:lnTo>
                    <a:pt x="1761675" y="40175"/>
                  </a:lnTo>
                  <a:lnTo>
                    <a:pt x="1721722" y="18486"/>
                  </a:lnTo>
                  <a:lnTo>
                    <a:pt x="1677572" y="4779"/>
                  </a:lnTo>
                  <a:lnTo>
                    <a:pt x="1630171" y="0"/>
                  </a:lnTo>
                  <a:lnTo>
                    <a:pt x="235203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1678701" y="6653407"/>
            <a:ext cx="24415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GT Pressura Regular"/>
                <a:cs typeface="GT Pressura Regular"/>
              </a:rPr>
              <a:t>Potential</a:t>
            </a:r>
            <a:r>
              <a:rPr sz="2400" spc="-130" dirty="0">
                <a:solidFill>
                  <a:srgbClr val="FFFFFF"/>
                </a:solidFill>
                <a:latin typeface="GT Pressura Regular"/>
                <a:cs typeface="GT Pressura Regular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T Pressura Regular"/>
                <a:cs typeface="GT Pressura Regular"/>
              </a:rPr>
              <a:t>relocation </a:t>
            </a:r>
            <a:r>
              <a:rPr sz="2400" dirty="0">
                <a:solidFill>
                  <a:srgbClr val="FFFFFF"/>
                </a:solidFill>
                <a:latin typeface="GT Pressura Regular"/>
                <a:cs typeface="GT Pressura Regular"/>
              </a:rPr>
              <a:t>of</a:t>
            </a:r>
            <a:r>
              <a:rPr sz="2400" spc="-30" dirty="0">
                <a:solidFill>
                  <a:srgbClr val="FFFFFF"/>
                </a:solidFill>
                <a:latin typeface="GT Pressura Regular"/>
                <a:cs typeface="GT Pressura Regular"/>
              </a:rPr>
              <a:t> </a:t>
            </a:r>
            <a:r>
              <a:rPr sz="2400" dirty="0">
                <a:solidFill>
                  <a:srgbClr val="FFFFFF"/>
                </a:solidFill>
                <a:latin typeface="GT Pressura Regular"/>
                <a:cs typeface="GT Pressura Regular"/>
              </a:rPr>
              <a:t>USS</a:t>
            </a:r>
            <a:r>
              <a:rPr sz="2400" spc="-30" dirty="0">
                <a:solidFill>
                  <a:srgbClr val="FFFFFF"/>
                </a:solidFill>
                <a:latin typeface="GT Pressura Regular"/>
                <a:cs typeface="GT Pressura Regular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GT Pressura Regular"/>
                <a:cs typeface="GT Pressura Regular"/>
              </a:rPr>
              <a:t>Iowa</a:t>
            </a:r>
            <a:endParaRPr sz="2400">
              <a:latin typeface="GT Pressura Regular"/>
              <a:cs typeface="GT Pressura Regular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80818" y="2157303"/>
            <a:ext cx="18554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GT Pressura Regular"/>
                <a:cs typeface="GT Pressura Regular"/>
              </a:rPr>
              <a:t>Neighborhood </a:t>
            </a:r>
            <a:r>
              <a:rPr sz="2400" dirty="0">
                <a:solidFill>
                  <a:srgbClr val="FFFFFF"/>
                </a:solidFill>
                <a:latin typeface="GT Pressura Regular"/>
                <a:cs typeface="GT Pressura Regular"/>
              </a:rPr>
              <a:t>connector</a:t>
            </a:r>
            <a:r>
              <a:rPr sz="2400" spc="-60" dirty="0">
                <a:solidFill>
                  <a:srgbClr val="FFFFFF"/>
                </a:solidFill>
                <a:latin typeface="GT Pressura Regular"/>
                <a:cs typeface="GT Pressura Regular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GT Pressura Regular"/>
                <a:cs typeface="GT Pressura Regular"/>
              </a:rPr>
              <a:t>trail</a:t>
            </a:r>
            <a:endParaRPr sz="2400">
              <a:latin typeface="GT Pressura Regular"/>
              <a:cs typeface="GT Pressura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48382" y="4512188"/>
            <a:ext cx="14217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GT Pressura Regular"/>
                <a:cs typeface="GT Pressura Regular"/>
              </a:rPr>
              <a:t>Shared</a:t>
            </a:r>
            <a:r>
              <a:rPr sz="2400" spc="-75" dirty="0">
                <a:solidFill>
                  <a:srgbClr val="FFFFFF"/>
                </a:solidFill>
                <a:latin typeface="GT Pressura Regular"/>
                <a:cs typeface="GT Pressura Regular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T Pressura Regular"/>
                <a:cs typeface="GT Pressura Regular"/>
              </a:rPr>
              <a:t>use </a:t>
            </a:r>
            <a:r>
              <a:rPr sz="2400" spc="-20" dirty="0">
                <a:solidFill>
                  <a:srgbClr val="FFFFFF"/>
                </a:solidFill>
                <a:latin typeface="GT Pressura Regular"/>
                <a:cs typeface="GT Pressura Regular"/>
              </a:rPr>
              <a:t>promenade</a:t>
            </a:r>
            <a:endParaRPr sz="2400">
              <a:latin typeface="GT Pressura Regular"/>
              <a:cs typeface="GT Pressura Regula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86435" y="6910964"/>
            <a:ext cx="14903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FFFFFF"/>
                </a:solidFill>
                <a:latin typeface="GT Pressura Regular"/>
                <a:cs typeface="GT Pressura Regular"/>
              </a:rPr>
              <a:t>Commercial </a:t>
            </a:r>
            <a:r>
              <a:rPr sz="2400" spc="-10" dirty="0">
                <a:solidFill>
                  <a:srgbClr val="FFFFFF"/>
                </a:solidFill>
                <a:latin typeface="GT Pressura Regular"/>
                <a:cs typeface="GT Pressura Regular"/>
              </a:rPr>
              <a:t>fishing</a:t>
            </a:r>
            <a:r>
              <a:rPr sz="2400" spc="-100" dirty="0">
                <a:solidFill>
                  <a:srgbClr val="FFFFFF"/>
                </a:solidFill>
                <a:latin typeface="GT Pressura Regular"/>
                <a:cs typeface="GT Pressura Regular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GT Pressura Regular"/>
                <a:cs typeface="GT Pressura Regular"/>
              </a:rPr>
              <a:t>area</a:t>
            </a:r>
            <a:endParaRPr sz="2400">
              <a:latin typeface="GT Pressura Regular"/>
              <a:cs typeface="GT Pressura Regular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65837" y="1350515"/>
            <a:ext cx="2023110" cy="1564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11860" marR="5080">
              <a:lnSpc>
                <a:spcPct val="100800"/>
              </a:lnSpc>
              <a:spcBef>
                <a:spcPts val="95"/>
              </a:spcBef>
            </a:pPr>
            <a:r>
              <a:rPr sz="1400" b="1" dirty="0">
                <a:solidFill>
                  <a:srgbClr val="5F5F61"/>
                </a:solidFill>
                <a:latin typeface="Work Sans ExtraBold"/>
                <a:cs typeface="Work Sans ExtraBold"/>
              </a:rPr>
              <a:t>CRAFTED</a:t>
            </a:r>
            <a:r>
              <a:rPr sz="1400" b="1" spc="15" dirty="0">
                <a:solidFill>
                  <a:srgbClr val="5F5F61"/>
                </a:solidFill>
                <a:latin typeface="Work Sans ExtraBold"/>
                <a:cs typeface="Work Sans ExtraBold"/>
              </a:rPr>
              <a:t> </a:t>
            </a:r>
            <a:r>
              <a:rPr sz="1400" b="1" spc="-50" dirty="0">
                <a:solidFill>
                  <a:srgbClr val="5F5F61"/>
                </a:solidFill>
                <a:latin typeface="Work Sans ExtraBold"/>
                <a:cs typeface="Work Sans ExtraBold"/>
              </a:rPr>
              <a:t>&amp; </a:t>
            </a:r>
            <a:r>
              <a:rPr sz="1400" b="1" spc="-10" dirty="0">
                <a:solidFill>
                  <a:srgbClr val="5F5F61"/>
                </a:solidFill>
                <a:latin typeface="Work Sans ExtraBold"/>
                <a:cs typeface="Work Sans ExtraBold"/>
              </a:rPr>
              <a:t>BROUWERIJ </a:t>
            </a:r>
            <a:r>
              <a:rPr sz="1400" b="1" spc="-20" dirty="0">
                <a:solidFill>
                  <a:srgbClr val="5F5F61"/>
                </a:solidFill>
                <a:latin typeface="Work Sans ExtraBold"/>
                <a:cs typeface="Work Sans ExtraBold"/>
              </a:rPr>
              <a:t>WEST</a:t>
            </a:r>
            <a:endParaRPr sz="1400">
              <a:latin typeface="Work Sans ExtraBold"/>
              <a:cs typeface="Work Sans ExtraBold"/>
            </a:endParaRPr>
          </a:p>
          <a:p>
            <a:pPr marL="12700" marR="490220">
              <a:lnSpc>
                <a:spcPct val="100000"/>
              </a:lnSpc>
              <a:spcBef>
                <a:spcPts val="1275"/>
              </a:spcBef>
            </a:pPr>
            <a:r>
              <a:rPr sz="2400" dirty="0">
                <a:solidFill>
                  <a:srgbClr val="FFFFFF"/>
                </a:solidFill>
                <a:latin typeface="GT Pressura Regular"/>
                <a:cs typeface="GT Pressura Regular"/>
              </a:rPr>
              <a:t>Multi-</a:t>
            </a:r>
            <a:r>
              <a:rPr sz="2400" spc="-10" dirty="0">
                <a:solidFill>
                  <a:srgbClr val="FFFFFF"/>
                </a:solidFill>
                <a:latin typeface="GT Pressura Regular"/>
                <a:cs typeface="GT Pressura Regular"/>
              </a:rPr>
              <a:t>modal </a:t>
            </a:r>
            <a:r>
              <a:rPr sz="2400" dirty="0">
                <a:solidFill>
                  <a:srgbClr val="FFFFFF"/>
                </a:solidFill>
                <a:latin typeface="GT Pressura Regular"/>
                <a:cs typeface="GT Pressura Regular"/>
              </a:rPr>
              <a:t>Rail</a:t>
            </a:r>
            <a:r>
              <a:rPr sz="2400" spc="-30" dirty="0">
                <a:solidFill>
                  <a:srgbClr val="FFFFFF"/>
                </a:solidFill>
                <a:latin typeface="GT Pressura Regular"/>
                <a:cs typeface="GT Pressura Regular"/>
              </a:rPr>
              <a:t> </a:t>
            </a:r>
            <a:r>
              <a:rPr sz="2400" dirty="0">
                <a:solidFill>
                  <a:srgbClr val="FFFFFF"/>
                </a:solidFill>
                <a:latin typeface="GT Pressura Regular"/>
                <a:cs typeface="GT Pressura Regular"/>
              </a:rPr>
              <a:t>to</a:t>
            </a:r>
            <a:r>
              <a:rPr sz="2400" spc="-30" dirty="0">
                <a:solidFill>
                  <a:srgbClr val="FFFFFF"/>
                </a:solidFill>
                <a:latin typeface="GT Pressura Regular"/>
                <a:cs typeface="GT Pressura Regular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T Pressura Regular"/>
                <a:cs typeface="GT Pressura Regular"/>
              </a:rPr>
              <a:t>Trail</a:t>
            </a:r>
            <a:endParaRPr sz="2400">
              <a:latin typeface="GT Pressura Regular"/>
              <a:cs typeface="GT Pressura Regular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888732" y="3043168"/>
            <a:ext cx="5651500" cy="4436110"/>
            <a:chOff x="5888732" y="3043168"/>
            <a:chExt cx="5651500" cy="4436110"/>
          </a:xfrm>
        </p:grpSpPr>
        <p:sp>
          <p:nvSpPr>
            <p:cNvPr id="30" name="object 30"/>
            <p:cNvSpPr/>
            <p:nvPr/>
          </p:nvSpPr>
          <p:spPr>
            <a:xfrm>
              <a:off x="9835075" y="7099151"/>
              <a:ext cx="1704975" cy="0"/>
            </a:xfrm>
            <a:custGeom>
              <a:avLst/>
              <a:gdLst/>
              <a:ahLst/>
              <a:cxnLst/>
              <a:rect l="l" t="t" r="r" b="b"/>
              <a:pathLst>
                <a:path w="1704975">
                  <a:moveTo>
                    <a:pt x="0" y="0"/>
                  </a:moveTo>
                  <a:lnTo>
                    <a:pt x="1704886" y="0"/>
                  </a:lnTo>
                </a:path>
              </a:pathLst>
            </a:custGeom>
            <a:ln w="25400">
              <a:solidFill>
                <a:srgbClr val="0084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84275" y="7048351"/>
              <a:ext cx="101600" cy="1016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162288" y="5029200"/>
              <a:ext cx="845819" cy="0"/>
            </a:xfrm>
            <a:custGeom>
              <a:avLst/>
              <a:gdLst/>
              <a:ahLst/>
              <a:cxnLst/>
              <a:rect l="l" t="t" r="r" b="b"/>
              <a:pathLst>
                <a:path w="845820">
                  <a:moveTo>
                    <a:pt x="845311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56800" y="4978400"/>
              <a:ext cx="101600" cy="1016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000265" y="7428110"/>
              <a:ext cx="1270000" cy="0"/>
            </a:xfrm>
            <a:custGeom>
              <a:avLst/>
              <a:gdLst/>
              <a:ahLst/>
              <a:cxnLst/>
              <a:rect l="l" t="t" r="r" b="b"/>
              <a:pathLst>
                <a:path w="1270000">
                  <a:moveTo>
                    <a:pt x="1269974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9439" y="7377310"/>
              <a:ext cx="101600" cy="1016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939532" y="3055045"/>
              <a:ext cx="0" cy="680720"/>
            </a:xfrm>
            <a:custGeom>
              <a:avLst/>
              <a:gdLst/>
              <a:ahLst/>
              <a:cxnLst/>
              <a:rect l="l" t="t" r="r" b="b"/>
              <a:pathLst>
                <a:path h="680720">
                  <a:moveTo>
                    <a:pt x="0" y="68072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88732" y="3684965"/>
              <a:ext cx="101600" cy="10160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711453" y="3055868"/>
              <a:ext cx="765810" cy="442595"/>
            </a:xfrm>
            <a:custGeom>
              <a:avLst/>
              <a:gdLst/>
              <a:ahLst/>
              <a:cxnLst/>
              <a:rect l="l" t="t" r="r" b="b"/>
              <a:pathLst>
                <a:path w="765809" h="442595">
                  <a:moveTo>
                    <a:pt x="765797" y="442137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26849" y="3447592"/>
              <a:ext cx="100838" cy="100838"/>
            </a:xfrm>
            <a:prstGeom prst="rect">
              <a:avLst/>
            </a:prstGeom>
          </p:spPr>
        </p:pic>
      </p:grp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sp>
        <p:nvSpPr>
          <p:cNvPr id="42" name="object 4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1647" y="9477933"/>
            <a:ext cx="799200" cy="2483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56853" y="9493929"/>
            <a:ext cx="10231120" cy="2006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8199755" algn="l"/>
                <a:tab pos="9752330" algn="l"/>
              </a:tabLst>
            </a:pPr>
            <a:r>
              <a:rPr sz="1800" spc="15" baseline="2314" dirty="0">
                <a:latin typeface="Arial"/>
                <a:cs typeface="Arial"/>
              </a:rPr>
              <a:t>SAN</a:t>
            </a:r>
            <a:r>
              <a:rPr sz="1800" spc="225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PEDRO’S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WATERFRONT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CONNECTIVITY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PLAN</a:t>
            </a:r>
            <a:r>
              <a:rPr sz="1800" spc="209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|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HARBOR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-15" baseline="2314" dirty="0">
                <a:latin typeface="Arial"/>
                <a:cs typeface="Arial"/>
              </a:rPr>
              <a:t>COMMISSION</a:t>
            </a:r>
            <a:r>
              <a:rPr sz="1800" baseline="2314" dirty="0">
                <a:latin typeface="Arial"/>
                <a:cs typeface="Arial"/>
              </a:rPr>
              <a:t>	</a:t>
            </a:r>
            <a:r>
              <a:rPr sz="1200" dirty="0">
                <a:latin typeface="GT Pressura Regular"/>
                <a:cs typeface="GT Pressura Regular"/>
              </a:rPr>
              <a:t>December</a:t>
            </a:r>
            <a:r>
              <a:rPr sz="1200" spc="-10" dirty="0">
                <a:latin typeface="GT Pressura Regular"/>
                <a:cs typeface="GT Pressura Regular"/>
              </a:rPr>
              <a:t> </a:t>
            </a:r>
            <a:r>
              <a:rPr sz="1200" dirty="0">
                <a:latin typeface="GT Pressura Regular"/>
                <a:cs typeface="GT Pressura Regular"/>
              </a:rPr>
              <a:t>7, </a:t>
            </a:r>
            <a:r>
              <a:rPr sz="1200" spc="-20" dirty="0">
                <a:latin typeface="GT Pressura Regular"/>
                <a:cs typeface="GT Pressura Regular"/>
              </a:rPr>
              <a:t>2023</a:t>
            </a:r>
            <a:r>
              <a:rPr sz="1200" dirty="0">
                <a:latin typeface="GT Pressura Regular"/>
                <a:cs typeface="GT Pressura Regular"/>
              </a:rPr>
              <a:t>	Page</a:t>
            </a:r>
            <a:r>
              <a:rPr sz="1200" spc="-60" dirty="0">
                <a:latin typeface="GT Pressura Regular"/>
                <a:cs typeface="GT Pressura Regular"/>
              </a:rPr>
              <a:t> </a:t>
            </a:r>
            <a:r>
              <a:rPr sz="1200" spc="-25" dirty="0">
                <a:latin typeface="GT Pressura Regular"/>
                <a:cs typeface="GT Pressura Regular"/>
              </a:rPr>
              <a:t>36</a:t>
            </a:r>
            <a:endParaRPr sz="1200">
              <a:latin typeface="GT Pressura Regular"/>
              <a:cs typeface="GT Pressura Reg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8" name="object 8"/>
            <p:cNvSpPr/>
            <p:nvPr/>
          </p:nvSpPr>
          <p:spPr>
            <a:xfrm>
              <a:off x="914400" y="1066546"/>
              <a:ext cx="3551554" cy="0"/>
            </a:xfrm>
            <a:custGeom>
              <a:avLst/>
              <a:gdLst/>
              <a:ahLst/>
              <a:cxnLst/>
              <a:rect l="l" t="t" r="r" b="b"/>
              <a:pathLst>
                <a:path w="3551554">
                  <a:moveTo>
                    <a:pt x="0" y="0"/>
                  </a:moveTo>
                  <a:lnTo>
                    <a:pt x="3551110" y="0"/>
                  </a:lnTo>
                </a:path>
              </a:pathLst>
            </a:custGeom>
            <a:ln w="63500">
              <a:solidFill>
                <a:srgbClr val="F996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5544800" cy="100584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66139" y="528701"/>
              <a:ext cx="3517900" cy="539750"/>
            </a:xfrm>
            <a:custGeom>
              <a:avLst/>
              <a:gdLst/>
              <a:ahLst/>
              <a:cxnLst/>
              <a:rect l="l" t="t" r="r" b="b"/>
              <a:pathLst>
                <a:path w="3517900" h="539750">
                  <a:moveTo>
                    <a:pt x="351790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3517900" y="539750"/>
                  </a:lnTo>
                  <a:lnTo>
                    <a:pt x="351790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2972" rIns="0" bIns="0" rtlCol="0">
            <a:spAutoFit/>
          </a:bodyPr>
          <a:lstStyle/>
          <a:p>
            <a:pPr marL="47625">
              <a:lnSpc>
                <a:spcPts val="3750"/>
              </a:lnSpc>
            </a:pPr>
            <a:r>
              <a:rPr sz="3400" b="1" spc="-55" dirty="0">
                <a:solidFill>
                  <a:srgbClr val="FFFFFF"/>
                </a:solidFill>
                <a:latin typeface="Trebuchet MS"/>
                <a:cs typeface="Trebuchet MS"/>
              </a:rPr>
              <a:t>S.P.</a:t>
            </a:r>
            <a:r>
              <a:rPr sz="3400" b="1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50" dirty="0">
                <a:solidFill>
                  <a:srgbClr val="FFFFFF"/>
                </a:solidFill>
                <a:latin typeface="Trebuchet MS"/>
                <a:cs typeface="Trebuchet MS"/>
              </a:rPr>
              <a:t>Slip:</a:t>
            </a:r>
            <a:r>
              <a:rPr sz="34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35" dirty="0">
                <a:solidFill>
                  <a:srgbClr val="FFFFFF"/>
                </a:solidFill>
                <a:latin typeface="Trebuchet MS"/>
                <a:cs typeface="Trebuchet MS"/>
              </a:rPr>
              <a:t>Current</a:t>
            </a:r>
            <a:endParaRPr sz="34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039343" y="7186240"/>
            <a:ext cx="2048510" cy="1955800"/>
            <a:chOff x="13039343" y="7186240"/>
            <a:chExt cx="2048510" cy="195580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45680" y="7192594"/>
              <a:ext cx="2035568" cy="19431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045693" y="7192590"/>
              <a:ext cx="2035810" cy="1943100"/>
            </a:xfrm>
            <a:custGeom>
              <a:avLst/>
              <a:gdLst/>
              <a:ahLst/>
              <a:cxnLst/>
              <a:rect l="l" t="t" r="r" b="b"/>
              <a:pathLst>
                <a:path w="2035809" h="194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790700"/>
                  </a:lnTo>
                  <a:lnTo>
                    <a:pt x="7769" y="1838868"/>
                  </a:lnTo>
                  <a:lnTo>
                    <a:pt x="29405" y="1880703"/>
                  </a:lnTo>
                  <a:lnTo>
                    <a:pt x="62396" y="1913694"/>
                  </a:lnTo>
                  <a:lnTo>
                    <a:pt x="104231" y="1935330"/>
                  </a:lnTo>
                  <a:lnTo>
                    <a:pt x="152400" y="1943100"/>
                  </a:lnTo>
                  <a:lnTo>
                    <a:pt x="1883156" y="1943100"/>
                  </a:lnTo>
                  <a:lnTo>
                    <a:pt x="1931324" y="1935330"/>
                  </a:lnTo>
                  <a:lnTo>
                    <a:pt x="1973159" y="1913694"/>
                  </a:lnTo>
                  <a:lnTo>
                    <a:pt x="2006150" y="1880703"/>
                  </a:lnTo>
                  <a:lnTo>
                    <a:pt x="2027786" y="1838868"/>
                  </a:lnTo>
                  <a:lnTo>
                    <a:pt x="2035556" y="1790700"/>
                  </a:lnTo>
                  <a:lnTo>
                    <a:pt x="2035556" y="152400"/>
                  </a:lnTo>
                  <a:lnTo>
                    <a:pt x="2027786" y="104231"/>
                  </a:lnTo>
                  <a:lnTo>
                    <a:pt x="2006150" y="62396"/>
                  </a:lnTo>
                  <a:lnTo>
                    <a:pt x="1973159" y="29405"/>
                  </a:lnTo>
                  <a:lnTo>
                    <a:pt x="1931324" y="7769"/>
                  </a:lnTo>
                  <a:lnTo>
                    <a:pt x="1883156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564715" y="7789270"/>
              <a:ext cx="605155" cy="591185"/>
            </a:xfrm>
            <a:custGeom>
              <a:avLst/>
              <a:gdLst/>
              <a:ahLst/>
              <a:cxnLst/>
              <a:rect l="l" t="t" r="r" b="b"/>
              <a:pathLst>
                <a:path w="605155" h="591184">
                  <a:moveTo>
                    <a:pt x="0" y="226314"/>
                  </a:moveTo>
                  <a:lnTo>
                    <a:pt x="207162" y="590600"/>
                  </a:lnTo>
                  <a:lnTo>
                    <a:pt x="605116" y="364274"/>
                  </a:lnTo>
                  <a:lnTo>
                    <a:pt x="397967" y="0"/>
                  </a:lnTo>
                  <a:lnTo>
                    <a:pt x="0" y="226314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 rot="2280000">
            <a:off x="13836382" y="8695777"/>
            <a:ext cx="1016976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5"/>
              </a:lnSpc>
            </a:pPr>
            <a:r>
              <a:rPr sz="1000" b="1" dirty="0">
                <a:latin typeface="Arial"/>
                <a:cs typeface="Arial"/>
              </a:rPr>
              <a:t>HARBOR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500" b="1" spc="-15" baseline="-5555" dirty="0">
                <a:latin typeface="Arial"/>
                <a:cs typeface="Arial"/>
              </a:rPr>
              <a:t>BLVD</a:t>
            </a:r>
            <a:r>
              <a:rPr sz="1500" b="1" spc="-15" baseline="-8333" dirty="0">
                <a:latin typeface="Arial"/>
                <a:cs typeface="Arial"/>
              </a:rPr>
              <a:t>.</a:t>
            </a:r>
            <a:endParaRPr sz="1500" baseline="-8333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2280000">
            <a:off x="14194215" y="8265283"/>
            <a:ext cx="584821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1500" b="1" spc="-44" baseline="2777" dirty="0">
                <a:solidFill>
                  <a:srgbClr val="939598"/>
                </a:solidFill>
                <a:latin typeface="Arial"/>
                <a:cs typeface="Arial"/>
              </a:rPr>
              <a:t>S</a:t>
            </a:r>
            <a:r>
              <a:rPr sz="1000" b="1" spc="-30" dirty="0">
                <a:solidFill>
                  <a:srgbClr val="939598"/>
                </a:solidFill>
                <a:latin typeface="Arial"/>
                <a:cs typeface="Arial"/>
              </a:rPr>
              <a:t>.P.</a:t>
            </a:r>
            <a:r>
              <a:rPr sz="1000" b="1" spc="-40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939598"/>
                </a:solidFill>
                <a:latin typeface="Arial"/>
                <a:cs typeface="Arial"/>
              </a:rPr>
              <a:t>SLIP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98947" y="7374483"/>
            <a:ext cx="173355" cy="683895"/>
          </a:xfrm>
          <a:prstGeom prst="rect">
            <a:avLst/>
          </a:prstGeom>
        </p:spPr>
        <p:txBody>
          <a:bodyPr vert="vert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b="1" dirty="0">
                <a:latin typeface="Arial"/>
                <a:cs typeface="Arial"/>
              </a:rPr>
              <a:t>MINER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500" b="1" spc="-37" baseline="2777" dirty="0">
                <a:latin typeface="Arial"/>
                <a:cs typeface="Arial"/>
              </a:rPr>
              <a:t>ST.</a:t>
            </a:r>
            <a:endParaRPr sz="1500" baseline="2777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612112" y="7348321"/>
            <a:ext cx="281940" cy="424180"/>
          </a:xfrm>
          <a:custGeom>
            <a:avLst/>
            <a:gdLst/>
            <a:ahLst/>
            <a:cxnLst/>
            <a:rect l="l" t="t" r="r" b="b"/>
            <a:pathLst>
              <a:path w="281940" h="424179">
                <a:moveTo>
                  <a:pt x="281635" y="0"/>
                </a:moveTo>
                <a:lnTo>
                  <a:pt x="0" y="0"/>
                </a:lnTo>
                <a:lnTo>
                  <a:pt x="0" y="423659"/>
                </a:lnTo>
                <a:lnTo>
                  <a:pt x="281635" y="423659"/>
                </a:lnTo>
                <a:lnTo>
                  <a:pt x="28163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4612112" y="7348321"/>
            <a:ext cx="281940" cy="424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125"/>
              </a:lnSpc>
            </a:pPr>
            <a:r>
              <a:rPr sz="1000" b="1" dirty="0"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4629539" y="7482784"/>
            <a:ext cx="248920" cy="273685"/>
            <a:chOff x="14629539" y="7482784"/>
            <a:chExt cx="248920" cy="273685"/>
          </a:xfrm>
        </p:grpSpPr>
        <p:sp>
          <p:nvSpPr>
            <p:cNvPr id="22" name="object 22"/>
            <p:cNvSpPr/>
            <p:nvPr/>
          </p:nvSpPr>
          <p:spPr>
            <a:xfrm>
              <a:off x="14634302" y="7512145"/>
              <a:ext cx="239395" cy="239395"/>
            </a:xfrm>
            <a:custGeom>
              <a:avLst/>
              <a:gdLst/>
              <a:ahLst/>
              <a:cxnLst/>
              <a:rect l="l" t="t" r="r" b="b"/>
              <a:pathLst>
                <a:path w="239394" h="239395">
                  <a:moveTo>
                    <a:pt x="119672" y="239344"/>
                  </a:moveTo>
                  <a:lnTo>
                    <a:pt x="166252" y="229939"/>
                  </a:lnTo>
                  <a:lnTo>
                    <a:pt x="204292" y="204293"/>
                  </a:lnTo>
                  <a:lnTo>
                    <a:pt x="229939" y="166258"/>
                  </a:lnTo>
                  <a:lnTo>
                    <a:pt x="239344" y="119684"/>
                  </a:lnTo>
                  <a:lnTo>
                    <a:pt x="229939" y="73096"/>
                  </a:lnTo>
                  <a:lnTo>
                    <a:pt x="204292" y="35053"/>
                  </a:lnTo>
                  <a:lnTo>
                    <a:pt x="166252" y="9404"/>
                  </a:lnTo>
                  <a:lnTo>
                    <a:pt x="119672" y="0"/>
                  </a:lnTo>
                  <a:lnTo>
                    <a:pt x="73091" y="9404"/>
                  </a:lnTo>
                  <a:lnTo>
                    <a:pt x="35052" y="35053"/>
                  </a:lnTo>
                  <a:lnTo>
                    <a:pt x="9404" y="73096"/>
                  </a:lnTo>
                  <a:lnTo>
                    <a:pt x="0" y="119684"/>
                  </a:lnTo>
                  <a:lnTo>
                    <a:pt x="9404" y="166258"/>
                  </a:lnTo>
                  <a:lnTo>
                    <a:pt x="35052" y="204293"/>
                  </a:lnTo>
                  <a:lnTo>
                    <a:pt x="73091" y="229939"/>
                  </a:lnTo>
                  <a:lnTo>
                    <a:pt x="119672" y="23934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753974" y="7482784"/>
              <a:ext cx="0" cy="149225"/>
            </a:xfrm>
            <a:custGeom>
              <a:avLst/>
              <a:gdLst/>
              <a:ahLst/>
              <a:cxnLst/>
              <a:rect l="l" t="t" r="r" b="b"/>
              <a:pathLst>
                <a:path h="149225">
                  <a:moveTo>
                    <a:pt x="0" y="149047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1647" y="9477933"/>
            <a:ext cx="799200" cy="2483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56853" y="9493929"/>
            <a:ext cx="10231120" cy="2006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8199755" algn="l"/>
                <a:tab pos="9765030" algn="l"/>
              </a:tabLst>
            </a:pPr>
            <a:r>
              <a:rPr sz="1800" spc="15" baseline="2314" dirty="0">
                <a:latin typeface="Arial"/>
                <a:cs typeface="Arial"/>
              </a:rPr>
              <a:t>SAN</a:t>
            </a:r>
            <a:r>
              <a:rPr sz="1800" spc="225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PEDRO’S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WATERFRONT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CONNECTIVITY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PLAN</a:t>
            </a:r>
            <a:r>
              <a:rPr sz="1800" spc="209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|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HARBOR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-15" baseline="2314" dirty="0">
                <a:latin typeface="Arial"/>
                <a:cs typeface="Arial"/>
              </a:rPr>
              <a:t>COMMISSION</a:t>
            </a:r>
            <a:r>
              <a:rPr sz="1800" baseline="2314" dirty="0">
                <a:latin typeface="Arial"/>
                <a:cs typeface="Arial"/>
              </a:rPr>
              <a:t>	</a:t>
            </a:r>
            <a:r>
              <a:rPr sz="1200" dirty="0">
                <a:latin typeface="GT Pressura Regular"/>
                <a:cs typeface="GT Pressura Regular"/>
              </a:rPr>
              <a:t>December</a:t>
            </a:r>
            <a:r>
              <a:rPr sz="1200" spc="-10" dirty="0">
                <a:latin typeface="GT Pressura Regular"/>
                <a:cs typeface="GT Pressura Regular"/>
              </a:rPr>
              <a:t> </a:t>
            </a:r>
            <a:r>
              <a:rPr sz="1200" dirty="0">
                <a:latin typeface="GT Pressura Regular"/>
                <a:cs typeface="GT Pressura Regular"/>
              </a:rPr>
              <a:t>7, </a:t>
            </a:r>
            <a:r>
              <a:rPr sz="1200" spc="-20" dirty="0">
                <a:latin typeface="GT Pressura Regular"/>
                <a:cs typeface="GT Pressura Regular"/>
              </a:rPr>
              <a:t>2023</a:t>
            </a:r>
            <a:r>
              <a:rPr sz="1200" dirty="0">
                <a:latin typeface="GT Pressura Regular"/>
                <a:cs typeface="GT Pressura Regular"/>
              </a:rPr>
              <a:t>	Page</a:t>
            </a:r>
            <a:r>
              <a:rPr sz="1200" spc="-60" dirty="0">
                <a:latin typeface="GT Pressura Regular"/>
                <a:cs typeface="GT Pressura Regular"/>
              </a:rPr>
              <a:t> </a:t>
            </a:r>
            <a:r>
              <a:rPr sz="1200" spc="-25" dirty="0">
                <a:latin typeface="GT Pressura Regular"/>
                <a:cs typeface="GT Pressura Regular"/>
              </a:rPr>
              <a:t>37</a:t>
            </a:r>
            <a:endParaRPr sz="1200">
              <a:latin typeface="GT Pressura Regular"/>
              <a:cs typeface="GT Pressura Reg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8" name="object 8"/>
            <p:cNvSpPr/>
            <p:nvPr/>
          </p:nvSpPr>
          <p:spPr>
            <a:xfrm>
              <a:off x="914400" y="1066546"/>
              <a:ext cx="3551554" cy="0"/>
            </a:xfrm>
            <a:custGeom>
              <a:avLst/>
              <a:gdLst/>
              <a:ahLst/>
              <a:cxnLst/>
              <a:rect l="l" t="t" r="r" b="b"/>
              <a:pathLst>
                <a:path w="3551554">
                  <a:moveTo>
                    <a:pt x="0" y="0"/>
                  </a:moveTo>
                  <a:lnTo>
                    <a:pt x="3551110" y="0"/>
                  </a:lnTo>
                </a:path>
              </a:pathLst>
            </a:custGeom>
            <a:ln w="63500">
              <a:solidFill>
                <a:srgbClr val="F996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5544800" cy="100583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66139" y="528701"/>
              <a:ext cx="9302750" cy="539750"/>
            </a:xfrm>
            <a:custGeom>
              <a:avLst/>
              <a:gdLst/>
              <a:ahLst/>
              <a:cxnLst/>
              <a:rect l="l" t="t" r="r" b="b"/>
              <a:pathLst>
                <a:path w="9302750" h="539750">
                  <a:moveTo>
                    <a:pt x="930275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9302750" y="539750"/>
                  </a:lnTo>
                  <a:lnTo>
                    <a:pt x="930275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312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100"/>
              </a:spcBef>
            </a:pPr>
            <a:r>
              <a:rPr sz="3400" b="1" spc="-55" dirty="0">
                <a:solidFill>
                  <a:srgbClr val="FFFFFF"/>
                </a:solidFill>
                <a:latin typeface="Trebuchet MS"/>
                <a:cs typeface="Trebuchet MS"/>
              </a:rPr>
              <a:t>S.P.</a:t>
            </a:r>
            <a:r>
              <a:rPr sz="34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50" dirty="0">
                <a:solidFill>
                  <a:srgbClr val="FFFFFF"/>
                </a:solidFill>
                <a:latin typeface="Trebuchet MS"/>
                <a:cs typeface="Trebuchet MS"/>
              </a:rPr>
              <a:t>Slip:</a:t>
            </a:r>
            <a:r>
              <a:rPr sz="34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120" dirty="0">
                <a:solidFill>
                  <a:srgbClr val="FFFFFF"/>
                </a:solidFill>
                <a:latin typeface="Trebuchet MS"/>
                <a:cs typeface="Trebuchet MS"/>
              </a:rPr>
              <a:t>Proposed</a:t>
            </a:r>
            <a:r>
              <a:rPr sz="34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65" dirty="0">
                <a:solidFill>
                  <a:srgbClr val="FFFFFF"/>
                </a:solidFill>
                <a:latin typeface="Trebuchet MS"/>
                <a:cs typeface="Trebuchet MS"/>
              </a:rPr>
              <a:t>Promenade</a:t>
            </a:r>
            <a:r>
              <a:rPr sz="34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dirty="0">
                <a:solidFill>
                  <a:srgbClr val="FFFFFF"/>
                </a:solidFill>
                <a:latin typeface="Myriad Pro Light"/>
                <a:cs typeface="Myriad Pro Light"/>
              </a:rPr>
              <a:t>&amp;</a:t>
            </a:r>
            <a:r>
              <a:rPr sz="3400" b="1" spc="-5" dirty="0">
                <a:solidFill>
                  <a:srgbClr val="FFFFFF"/>
                </a:solidFill>
                <a:latin typeface="Myriad Pro Light"/>
                <a:cs typeface="Myriad Pro Light"/>
              </a:rPr>
              <a:t> </a:t>
            </a:r>
            <a:r>
              <a:rPr sz="3400" b="1" spc="75" dirty="0">
                <a:solidFill>
                  <a:srgbClr val="FFFFFF"/>
                </a:solidFill>
                <a:latin typeface="Trebuchet MS"/>
                <a:cs typeface="Trebuchet MS"/>
              </a:rPr>
              <a:t>Open</a:t>
            </a:r>
            <a:r>
              <a:rPr sz="34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165" dirty="0">
                <a:solidFill>
                  <a:srgbClr val="FFFFFF"/>
                </a:solidFill>
                <a:latin typeface="Trebuchet MS"/>
                <a:cs typeface="Trebuchet MS"/>
              </a:rPr>
              <a:t>Space</a:t>
            </a:r>
            <a:endParaRPr sz="34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16740000">
            <a:off x="12505563" y="7853416"/>
            <a:ext cx="1519210" cy="364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0"/>
              </a:lnSpc>
            </a:pPr>
            <a:r>
              <a:rPr sz="3000" b="1" dirty="0">
                <a:solidFill>
                  <a:srgbClr val="C7C7C7"/>
                </a:solidFill>
                <a:latin typeface="Work Sans ExtraBold"/>
                <a:cs typeface="Work Sans ExtraBold"/>
              </a:rPr>
              <a:t>SP</a:t>
            </a:r>
            <a:r>
              <a:rPr sz="3000" b="1" spc="-15" dirty="0">
                <a:solidFill>
                  <a:srgbClr val="C7C7C7"/>
                </a:solidFill>
                <a:latin typeface="Work Sans ExtraBold"/>
                <a:cs typeface="Work Sans ExtraBold"/>
              </a:rPr>
              <a:t> </a:t>
            </a:r>
            <a:r>
              <a:rPr sz="3000" b="1" spc="-20" dirty="0">
                <a:solidFill>
                  <a:srgbClr val="C7C7C7"/>
                </a:solidFill>
                <a:latin typeface="Work Sans ExtraBold"/>
                <a:cs typeface="Work Sans ExtraBold"/>
              </a:rPr>
              <a:t>SLIP</a:t>
            </a:r>
            <a:endParaRPr sz="3000" dirty="0">
              <a:solidFill>
                <a:srgbClr val="C7C7C7"/>
              </a:solidFill>
              <a:latin typeface="Work Sans ExtraBold"/>
              <a:cs typeface="Work Sans ExtraBold"/>
            </a:endParaRPr>
          </a:p>
        </p:txBody>
      </p:sp>
      <p:sp>
        <p:nvSpPr>
          <p:cNvPr id="13" name="object 13"/>
          <p:cNvSpPr txBox="1"/>
          <p:nvPr/>
        </p:nvSpPr>
        <p:spPr>
          <a:xfrm rot="20160000">
            <a:off x="2636485" y="3854407"/>
            <a:ext cx="2750035" cy="374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60"/>
              </a:lnSpc>
            </a:pPr>
            <a:r>
              <a:rPr sz="3000" b="1" dirty="0">
                <a:solidFill>
                  <a:srgbClr val="C7C7C7"/>
                </a:solidFill>
                <a:latin typeface="Work Sans ExtraBold"/>
                <a:cs typeface="Work Sans ExtraBold"/>
              </a:rPr>
              <a:t>HARBOR</a:t>
            </a:r>
            <a:r>
              <a:rPr sz="3000" b="1" spc="-114" dirty="0">
                <a:solidFill>
                  <a:srgbClr val="C7C7C7"/>
                </a:solidFill>
                <a:latin typeface="Work Sans ExtraBold"/>
                <a:cs typeface="Work Sans ExtraBold"/>
              </a:rPr>
              <a:t> </a:t>
            </a:r>
            <a:r>
              <a:rPr sz="4500" b="1" spc="-82" baseline="4629" dirty="0">
                <a:solidFill>
                  <a:srgbClr val="C7C7C7"/>
                </a:solidFill>
                <a:latin typeface="Work Sans ExtraBold"/>
                <a:cs typeface="Work Sans ExtraBold"/>
              </a:rPr>
              <a:t>BL</a:t>
            </a:r>
            <a:r>
              <a:rPr sz="4500" b="1" spc="-82" baseline="5555" dirty="0">
                <a:solidFill>
                  <a:srgbClr val="C7C7C7"/>
                </a:solidFill>
                <a:latin typeface="Work Sans ExtraBold"/>
                <a:cs typeface="Work Sans ExtraBold"/>
              </a:rPr>
              <a:t>VD</a:t>
            </a:r>
            <a:endParaRPr sz="4500" baseline="5555" dirty="0">
              <a:solidFill>
                <a:srgbClr val="C7C7C7"/>
              </a:solidFill>
              <a:latin typeface="Work Sans ExtraBold"/>
              <a:cs typeface="Work Sans ExtraBo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1647" y="9477933"/>
            <a:ext cx="799200" cy="2483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1915" y="1148863"/>
            <a:ext cx="11527786" cy="802308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6139" y="395728"/>
            <a:ext cx="9302750" cy="615424"/>
          </a:xfrm>
          <a:prstGeom prst="rect">
            <a:avLst/>
          </a:prstGeom>
        </p:spPr>
        <p:txBody>
          <a:bodyPr vert="horz" wrap="square" lIns="0" tIns="91312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solidFill>
                  <a:srgbClr val="000000"/>
                </a:solidFill>
                <a:latin typeface="Trebuchet MS"/>
                <a:cs typeface="Trebuchet MS"/>
              </a:rPr>
              <a:t>22nd Street: Proposed Complete Street</a:t>
            </a:r>
            <a:endParaRPr sz="3400" dirty="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039343" y="7186240"/>
            <a:ext cx="2048510" cy="1955800"/>
            <a:chOff x="13039343" y="7186240"/>
            <a:chExt cx="2048510" cy="19558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45680" y="7192594"/>
              <a:ext cx="2035568" cy="19431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045693" y="7192590"/>
              <a:ext cx="2035810" cy="1943100"/>
            </a:xfrm>
            <a:custGeom>
              <a:avLst/>
              <a:gdLst/>
              <a:ahLst/>
              <a:cxnLst/>
              <a:rect l="l" t="t" r="r" b="b"/>
              <a:pathLst>
                <a:path w="2035809" h="194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790700"/>
                  </a:lnTo>
                  <a:lnTo>
                    <a:pt x="7769" y="1838868"/>
                  </a:lnTo>
                  <a:lnTo>
                    <a:pt x="29405" y="1880703"/>
                  </a:lnTo>
                  <a:lnTo>
                    <a:pt x="62396" y="1913694"/>
                  </a:lnTo>
                  <a:lnTo>
                    <a:pt x="104231" y="1935330"/>
                  </a:lnTo>
                  <a:lnTo>
                    <a:pt x="152400" y="1943100"/>
                  </a:lnTo>
                  <a:lnTo>
                    <a:pt x="1883156" y="1943100"/>
                  </a:lnTo>
                  <a:lnTo>
                    <a:pt x="1931324" y="1935330"/>
                  </a:lnTo>
                  <a:lnTo>
                    <a:pt x="1973159" y="1913694"/>
                  </a:lnTo>
                  <a:lnTo>
                    <a:pt x="2006150" y="1880703"/>
                  </a:lnTo>
                  <a:lnTo>
                    <a:pt x="2027786" y="1838868"/>
                  </a:lnTo>
                  <a:lnTo>
                    <a:pt x="2035556" y="1790700"/>
                  </a:lnTo>
                  <a:lnTo>
                    <a:pt x="2035556" y="152400"/>
                  </a:lnTo>
                  <a:lnTo>
                    <a:pt x="2027786" y="104231"/>
                  </a:lnTo>
                  <a:lnTo>
                    <a:pt x="2006150" y="62396"/>
                  </a:lnTo>
                  <a:lnTo>
                    <a:pt x="1973159" y="29405"/>
                  </a:lnTo>
                  <a:lnTo>
                    <a:pt x="1931324" y="7769"/>
                  </a:lnTo>
                  <a:lnTo>
                    <a:pt x="1883156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125722" y="7562551"/>
              <a:ext cx="1296035" cy="518795"/>
            </a:xfrm>
            <a:custGeom>
              <a:avLst/>
              <a:gdLst/>
              <a:ahLst/>
              <a:cxnLst/>
              <a:rect l="l" t="t" r="r" b="b"/>
              <a:pathLst>
                <a:path w="1296034" h="518795">
                  <a:moveTo>
                    <a:pt x="0" y="399580"/>
                  </a:moveTo>
                  <a:lnTo>
                    <a:pt x="37744" y="518350"/>
                  </a:lnTo>
                  <a:lnTo>
                    <a:pt x="1295463" y="118770"/>
                  </a:lnTo>
                  <a:lnTo>
                    <a:pt x="1257719" y="0"/>
                  </a:lnTo>
                  <a:lnTo>
                    <a:pt x="0" y="39958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 rot="4380000">
            <a:off x="14230323" y="8162739"/>
            <a:ext cx="101143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b="1" dirty="0">
                <a:latin typeface="Arial"/>
                <a:cs typeface="Arial"/>
              </a:rPr>
              <a:t>SIGNAL</a:t>
            </a:r>
            <a:r>
              <a:rPr sz="1400" b="1" spc="24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ST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4380000">
            <a:off x="13083895" y="8491678"/>
            <a:ext cx="114498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b="1" dirty="0">
                <a:latin typeface="Arial"/>
                <a:cs typeface="Arial"/>
              </a:rPr>
              <a:t>DAVE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ARIAN</a:t>
            </a:r>
            <a:r>
              <a:rPr sz="1000" b="1" spc="114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WAY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20580000">
            <a:off x="13368057" y="7536942"/>
            <a:ext cx="943371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22N</a:t>
            </a:r>
            <a:r>
              <a:rPr sz="2100" b="1" baseline="1984" dirty="0">
                <a:latin typeface="Arial"/>
                <a:cs typeface="Arial"/>
              </a:rPr>
              <a:t>D</a:t>
            </a:r>
            <a:r>
              <a:rPr sz="2100" b="1" spc="75" baseline="1984" dirty="0">
                <a:latin typeface="Arial"/>
                <a:cs typeface="Arial"/>
              </a:rPr>
              <a:t> </a:t>
            </a:r>
            <a:r>
              <a:rPr sz="2100" b="1" spc="-37" baseline="1984" dirty="0">
                <a:latin typeface="Arial"/>
                <a:cs typeface="Arial"/>
              </a:rPr>
              <a:t>ST</a:t>
            </a:r>
            <a:endParaRPr sz="2100" baseline="1984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721839" y="7327557"/>
            <a:ext cx="281940" cy="424180"/>
          </a:xfrm>
          <a:custGeom>
            <a:avLst/>
            <a:gdLst/>
            <a:ahLst/>
            <a:cxnLst/>
            <a:rect l="l" t="t" r="r" b="b"/>
            <a:pathLst>
              <a:path w="281940" h="424179">
                <a:moveTo>
                  <a:pt x="281635" y="0"/>
                </a:moveTo>
                <a:lnTo>
                  <a:pt x="0" y="0"/>
                </a:lnTo>
                <a:lnTo>
                  <a:pt x="0" y="423659"/>
                </a:lnTo>
                <a:lnTo>
                  <a:pt x="281635" y="423659"/>
                </a:lnTo>
                <a:lnTo>
                  <a:pt x="28163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721839" y="7327557"/>
            <a:ext cx="281940" cy="424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125"/>
              </a:lnSpc>
            </a:pPr>
            <a:r>
              <a:rPr sz="1000" b="1" dirty="0"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739266" y="7462023"/>
            <a:ext cx="248920" cy="273685"/>
            <a:chOff x="14739266" y="7462023"/>
            <a:chExt cx="248920" cy="273685"/>
          </a:xfrm>
        </p:grpSpPr>
        <p:sp>
          <p:nvSpPr>
            <p:cNvPr id="18" name="object 18"/>
            <p:cNvSpPr/>
            <p:nvPr/>
          </p:nvSpPr>
          <p:spPr>
            <a:xfrm>
              <a:off x="14744028" y="7491384"/>
              <a:ext cx="239395" cy="239395"/>
            </a:xfrm>
            <a:custGeom>
              <a:avLst/>
              <a:gdLst/>
              <a:ahLst/>
              <a:cxnLst/>
              <a:rect l="l" t="t" r="r" b="b"/>
              <a:pathLst>
                <a:path w="239394" h="239395">
                  <a:moveTo>
                    <a:pt x="119672" y="239344"/>
                  </a:moveTo>
                  <a:lnTo>
                    <a:pt x="166252" y="229939"/>
                  </a:lnTo>
                  <a:lnTo>
                    <a:pt x="204292" y="204293"/>
                  </a:lnTo>
                  <a:lnTo>
                    <a:pt x="229939" y="166258"/>
                  </a:lnTo>
                  <a:lnTo>
                    <a:pt x="239344" y="119684"/>
                  </a:lnTo>
                  <a:lnTo>
                    <a:pt x="229939" y="73096"/>
                  </a:lnTo>
                  <a:lnTo>
                    <a:pt x="204292" y="35053"/>
                  </a:lnTo>
                  <a:lnTo>
                    <a:pt x="166252" y="9404"/>
                  </a:lnTo>
                  <a:lnTo>
                    <a:pt x="119672" y="0"/>
                  </a:lnTo>
                  <a:lnTo>
                    <a:pt x="73091" y="9404"/>
                  </a:lnTo>
                  <a:lnTo>
                    <a:pt x="35052" y="35053"/>
                  </a:lnTo>
                  <a:lnTo>
                    <a:pt x="9404" y="73096"/>
                  </a:lnTo>
                  <a:lnTo>
                    <a:pt x="0" y="119684"/>
                  </a:lnTo>
                  <a:lnTo>
                    <a:pt x="9404" y="166258"/>
                  </a:lnTo>
                  <a:lnTo>
                    <a:pt x="35052" y="204293"/>
                  </a:lnTo>
                  <a:lnTo>
                    <a:pt x="73091" y="229939"/>
                  </a:lnTo>
                  <a:lnTo>
                    <a:pt x="119672" y="23934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863700" y="7462023"/>
              <a:ext cx="0" cy="149225"/>
            </a:xfrm>
            <a:custGeom>
              <a:avLst/>
              <a:gdLst/>
              <a:ahLst/>
              <a:cxnLst/>
              <a:rect l="l" t="t" r="r" b="b"/>
              <a:pathLst>
                <a:path h="149225">
                  <a:moveTo>
                    <a:pt x="0" y="149047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38</a:t>
            </a:fld>
            <a:endParaRPr spc="-25" dirty="0"/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895" y="395728"/>
            <a:ext cx="45783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8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Create</a:t>
            </a:r>
            <a:r>
              <a:rPr sz="3200" b="0" spc="-36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8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Points</a:t>
            </a:r>
            <a:r>
              <a:rPr sz="3200" b="0" spc="-365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7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of</a:t>
            </a:r>
            <a:r>
              <a:rPr sz="3200" b="0" spc="-360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3200" b="0" spc="-114" dirty="0">
                <a:solidFill>
                  <a:srgbClr val="F9972E"/>
                </a:solidFill>
                <a:latin typeface="Trebuchet MS" panose="020B0603020202020204" pitchFamily="34" charset="0"/>
                <a:cs typeface="Work Sans Medium"/>
              </a:rPr>
              <a:t>Interest</a:t>
            </a:r>
            <a:endParaRPr sz="3200" dirty="0">
              <a:latin typeface="Trebuchet MS" panose="020B0603020202020204" pitchFamily="34" charset="0"/>
              <a:cs typeface="Work Sans Medium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1363594"/>
            <a:ext cx="478536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solidFill>
                  <a:srgbClr val="000000"/>
                </a:solidFill>
                <a:latin typeface="Trebuchet MS"/>
                <a:cs typeface="Trebuchet MS"/>
              </a:rPr>
              <a:t>What We Heard (Issue):</a:t>
            </a:r>
            <a:endParaRPr sz="34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13877" y="1363594"/>
            <a:ext cx="389699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Trebuchet MS"/>
                <a:cs typeface="Trebuchet MS"/>
              </a:rPr>
              <a:t>Example</a:t>
            </a:r>
            <a:r>
              <a:rPr sz="3400" b="1" spc="-45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Solutions: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66050" y="1428104"/>
            <a:ext cx="0" cy="7259320"/>
          </a:xfrm>
          <a:custGeom>
            <a:avLst/>
            <a:gdLst/>
            <a:ahLst/>
            <a:cxnLst/>
            <a:rect l="l" t="t" r="r" b="b"/>
            <a:pathLst>
              <a:path h="7259320">
                <a:moveTo>
                  <a:pt x="0" y="0"/>
                </a:moveTo>
                <a:lnTo>
                  <a:pt x="0" y="7258697"/>
                </a:lnTo>
              </a:path>
            </a:pathLst>
          </a:custGeom>
          <a:ln w="12700">
            <a:solidFill>
              <a:srgbClr val="F997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5433" y="2644358"/>
            <a:ext cx="4644390" cy="3862070"/>
          </a:xfrm>
          <a:custGeom>
            <a:avLst/>
            <a:gdLst/>
            <a:ahLst/>
            <a:cxnLst/>
            <a:rect l="l" t="t" r="r" b="b"/>
            <a:pathLst>
              <a:path w="4644390" h="3862070">
                <a:moveTo>
                  <a:pt x="459867" y="3193567"/>
                </a:moveTo>
                <a:lnTo>
                  <a:pt x="4553356" y="3193567"/>
                </a:lnTo>
                <a:lnTo>
                  <a:pt x="4605867" y="3192151"/>
                </a:lnTo>
                <a:lnTo>
                  <a:pt x="4632833" y="3182242"/>
                </a:lnTo>
                <a:lnTo>
                  <a:pt x="4642767" y="3155344"/>
                </a:lnTo>
                <a:lnTo>
                  <a:pt x="4644186" y="3102965"/>
                </a:lnTo>
                <a:lnTo>
                  <a:pt x="4644186" y="90589"/>
                </a:lnTo>
                <a:lnTo>
                  <a:pt x="4642767" y="38217"/>
                </a:lnTo>
                <a:lnTo>
                  <a:pt x="4632833" y="11323"/>
                </a:lnTo>
                <a:lnTo>
                  <a:pt x="4605867" y="1415"/>
                </a:lnTo>
                <a:lnTo>
                  <a:pt x="4553356" y="0"/>
                </a:lnTo>
                <a:lnTo>
                  <a:pt x="90843" y="0"/>
                </a:lnTo>
                <a:lnTo>
                  <a:pt x="38324" y="1415"/>
                </a:lnTo>
                <a:lnTo>
                  <a:pt x="11355" y="11323"/>
                </a:lnTo>
                <a:lnTo>
                  <a:pt x="1419" y="38217"/>
                </a:lnTo>
                <a:lnTo>
                  <a:pt x="0" y="90589"/>
                </a:lnTo>
                <a:lnTo>
                  <a:pt x="0" y="2983229"/>
                </a:lnTo>
                <a:lnTo>
                  <a:pt x="0" y="3861727"/>
                </a:lnTo>
                <a:lnTo>
                  <a:pt x="459867" y="3193567"/>
                </a:lnTo>
                <a:close/>
              </a:path>
            </a:pathLst>
          </a:custGeom>
          <a:ln w="30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51272" y="2734671"/>
            <a:ext cx="3207385" cy="3012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4900" b="1" dirty="0">
                <a:solidFill>
                  <a:srgbClr val="232A36"/>
                </a:solidFill>
                <a:latin typeface="GT Pressura Bold"/>
                <a:cs typeface="GT Pressura Bold"/>
              </a:rPr>
              <a:t>More</a:t>
            </a:r>
            <a:r>
              <a:rPr sz="4900" b="1" spc="-135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900" b="1" spc="-30" dirty="0">
                <a:solidFill>
                  <a:srgbClr val="232A36"/>
                </a:solidFill>
                <a:latin typeface="GT Pressura Bold"/>
                <a:cs typeface="GT Pressura Bold"/>
              </a:rPr>
              <a:t>shade, </a:t>
            </a:r>
            <a:r>
              <a:rPr sz="4900" b="1" dirty="0">
                <a:solidFill>
                  <a:srgbClr val="232A36"/>
                </a:solidFill>
                <a:latin typeface="GT Pressura Bold"/>
                <a:cs typeface="GT Pressura Bold"/>
              </a:rPr>
              <a:t>more</a:t>
            </a:r>
            <a:r>
              <a:rPr sz="4900" b="1" spc="-135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900" b="1" spc="-30" dirty="0">
                <a:solidFill>
                  <a:srgbClr val="232A36"/>
                </a:solidFill>
                <a:latin typeface="GT Pressura Bold"/>
                <a:cs typeface="GT Pressura Bold"/>
              </a:rPr>
              <a:t>places </a:t>
            </a:r>
            <a:r>
              <a:rPr sz="4900" b="1" dirty="0">
                <a:solidFill>
                  <a:srgbClr val="232A36"/>
                </a:solidFill>
                <a:latin typeface="GT Pressura Bold"/>
                <a:cs typeface="GT Pressura Bold"/>
              </a:rPr>
              <a:t>to</a:t>
            </a:r>
            <a:r>
              <a:rPr sz="4900" b="1" spc="-70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900" b="1" dirty="0">
                <a:solidFill>
                  <a:srgbClr val="232A36"/>
                </a:solidFill>
                <a:latin typeface="GT Pressura Bold"/>
                <a:cs typeface="GT Pressura Bold"/>
              </a:rPr>
              <a:t>sit,</a:t>
            </a:r>
            <a:r>
              <a:rPr sz="4900" b="1" spc="-260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900" b="1" spc="-20" dirty="0">
                <a:solidFill>
                  <a:srgbClr val="232A36"/>
                </a:solidFill>
                <a:latin typeface="GT Pressura Bold"/>
                <a:cs typeface="GT Pressura Bold"/>
              </a:rPr>
              <a:t>more </a:t>
            </a:r>
            <a:r>
              <a:rPr sz="4900" b="1" dirty="0">
                <a:solidFill>
                  <a:srgbClr val="232A36"/>
                </a:solidFill>
                <a:latin typeface="GT Pressura Bold"/>
                <a:cs typeface="GT Pressura Bold"/>
              </a:rPr>
              <a:t>things</a:t>
            </a:r>
            <a:r>
              <a:rPr sz="4900" b="1" spc="-70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900" b="1" dirty="0">
                <a:solidFill>
                  <a:srgbClr val="232A36"/>
                </a:solidFill>
                <a:latin typeface="GT Pressura Bold"/>
                <a:cs typeface="GT Pressura Bold"/>
              </a:rPr>
              <a:t>to</a:t>
            </a:r>
            <a:r>
              <a:rPr sz="4900" b="1" spc="-60" dirty="0">
                <a:solidFill>
                  <a:srgbClr val="232A36"/>
                </a:solidFill>
                <a:latin typeface="GT Pressura Bold"/>
                <a:cs typeface="GT Pressura Bold"/>
              </a:rPr>
              <a:t> </a:t>
            </a:r>
            <a:r>
              <a:rPr sz="4900" b="1" spc="-35" dirty="0">
                <a:solidFill>
                  <a:srgbClr val="232A36"/>
                </a:solidFill>
                <a:latin typeface="GT Pressura Bold"/>
                <a:cs typeface="GT Pressura Bold"/>
              </a:rPr>
              <a:t>do</a:t>
            </a:r>
            <a:endParaRPr sz="4900">
              <a:latin typeface="GT Pressura Bold"/>
              <a:cs typeface="GT Pressura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02600" y="2527300"/>
            <a:ext cx="3542029" cy="484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110489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Showcase San </a:t>
            </a:r>
            <a:r>
              <a:rPr sz="2800" spc="-60" dirty="0">
                <a:solidFill>
                  <a:srgbClr val="5F5F61"/>
                </a:solidFill>
                <a:latin typeface="GT Pressura Regular"/>
                <a:cs typeface="GT Pressura Regular"/>
              </a:rPr>
              <a:t>Pedro’s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art</a:t>
            </a:r>
            <a:r>
              <a:rPr sz="28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culture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with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a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public</a:t>
            </a:r>
            <a:r>
              <a:rPr sz="28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art</a:t>
            </a:r>
            <a:r>
              <a:rPr sz="28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plan</a:t>
            </a:r>
            <a:endParaRPr sz="2800">
              <a:latin typeface="GT Pressura Regular"/>
              <a:cs typeface="GT Pressura Regular"/>
            </a:endParaRPr>
          </a:p>
          <a:p>
            <a:pPr marL="240029" marR="299720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Provide</a:t>
            </a:r>
            <a:r>
              <a:rPr sz="2800" spc="-9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an</a:t>
            </a:r>
            <a:r>
              <a:rPr sz="2800" spc="-8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historic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trolley</a:t>
            </a:r>
            <a:r>
              <a:rPr sz="2800" spc="-7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car</a:t>
            </a:r>
            <a:r>
              <a:rPr sz="2800" spc="-7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attraction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for</a:t>
            </a:r>
            <a:r>
              <a:rPr sz="2800" spc="-9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family</a:t>
            </a:r>
            <a:r>
              <a:rPr sz="2800" spc="-8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fun</a:t>
            </a:r>
            <a:endParaRPr sz="2800">
              <a:latin typeface="GT Pressura Regular"/>
              <a:cs typeface="GT Pressura Regular"/>
            </a:endParaRPr>
          </a:p>
          <a:p>
            <a:pPr marL="240029" marR="5080" indent="-227965">
              <a:lnSpc>
                <a:spcPct val="100000"/>
              </a:lnSpc>
              <a:spcBef>
                <a:spcPts val="1435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Provide</a:t>
            </a:r>
            <a:r>
              <a:rPr sz="2800" spc="-1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family-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friendly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public</a:t>
            </a:r>
            <a:r>
              <a:rPr sz="2800" spc="-6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restrooms</a:t>
            </a:r>
            <a:endParaRPr sz="2800">
              <a:latin typeface="GT Pressura Regular"/>
              <a:cs typeface="GT Pressura Regular"/>
            </a:endParaRPr>
          </a:p>
          <a:p>
            <a:pPr marL="240029" marR="38100" indent="-227965">
              <a:lnSpc>
                <a:spcPct val="100000"/>
              </a:lnSpc>
              <a:spcBef>
                <a:spcPts val="144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Include</a:t>
            </a:r>
            <a:r>
              <a:rPr sz="28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habitat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for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1% 	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of</a:t>
            </a:r>
            <a:r>
              <a:rPr sz="2800" spc="-7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L.A.</a:t>
            </a:r>
            <a:r>
              <a:rPr sz="2800" spc="-7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Waterfront</a:t>
            </a:r>
            <a:r>
              <a:rPr sz="2800" spc="-7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area</a:t>
            </a:r>
            <a:endParaRPr sz="2800">
              <a:latin typeface="GT Pressura Regular"/>
              <a:cs typeface="GT Pressura Regular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42064" y="2628900"/>
            <a:ext cx="3145535" cy="318142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994138" y="5394968"/>
            <a:ext cx="3778885" cy="2163445"/>
            <a:chOff x="7994138" y="5394968"/>
            <a:chExt cx="3778885" cy="2163445"/>
          </a:xfrm>
        </p:grpSpPr>
        <p:sp>
          <p:nvSpPr>
            <p:cNvPr id="11" name="object 11"/>
            <p:cNvSpPr/>
            <p:nvPr/>
          </p:nvSpPr>
          <p:spPr>
            <a:xfrm>
              <a:off x="8018409" y="5429919"/>
              <a:ext cx="61594" cy="72390"/>
            </a:xfrm>
            <a:custGeom>
              <a:avLst/>
              <a:gdLst/>
              <a:ahLst/>
              <a:cxnLst/>
              <a:rect l="l" t="t" r="r" b="b"/>
              <a:pathLst>
                <a:path w="61595" h="72389">
                  <a:moveTo>
                    <a:pt x="61506" y="0"/>
                  </a:moveTo>
                  <a:lnTo>
                    <a:pt x="42085" y="14057"/>
                  </a:lnTo>
                  <a:lnTo>
                    <a:pt x="25138" y="30935"/>
                  </a:lnTo>
                  <a:lnTo>
                    <a:pt x="10998" y="50297"/>
                  </a:lnTo>
                  <a:lnTo>
                    <a:pt x="0" y="71805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06842" y="5651897"/>
              <a:ext cx="0" cy="1675764"/>
            </a:xfrm>
            <a:custGeom>
              <a:avLst/>
              <a:gdLst/>
              <a:ahLst/>
              <a:cxnLst/>
              <a:rect l="l" t="t" r="r" b="b"/>
              <a:pathLst>
                <a:path h="1675765">
                  <a:moveTo>
                    <a:pt x="0" y="0"/>
                  </a:moveTo>
                  <a:lnTo>
                    <a:pt x="0" y="1675561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06838" y="5524127"/>
              <a:ext cx="4445" cy="75565"/>
            </a:xfrm>
            <a:custGeom>
              <a:avLst/>
              <a:gdLst/>
              <a:ahLst/>
              <a:cxnLst/>
              <a:rect l="l" t="t" r="r" b="b"/>
              <a:pathLst>
                <a:path w="4445" h="75564">
                  <a:moveTo>
                    <a:pt x="4267" y="0"/>
                  </a:moveTo>
                  <a:lnTo>
                    <a:pt x="2427" y="8726"/>
                  </a:lnTo>
                  <a:lnTo>
                    <a:pt x="1090" y="17637"/>
                  </a:lnTo>
                  <a:lnTo>
                    <a:pt x="275" y="26714"/>
                  </a:lnTo>
                  <a:lnTo>
                    <a:pt x="0" y="35941"/>
                  </a:lnTo>
                  <a:lnTo>
                    <a:pt x="0" y="75006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029090" y="7472263"/>
              <a:ext cx="72390" cy="61594"/>
            </a:xfrm>
            <a:custGeom>
              <a:avLst/>
              <a:gdLst/>
              <a:ahLst/>
              <a:cxnLst/>
              <a:rect l="l" t="t" r="r" b="b"/>
              <a:pathLst>
                <a:path w="72390" h="61595">
                  <a:moveTo>
                    <a:pt x="0" y="0"/>
                  </a:moveTo>
                  <a:lnTo>
                    <a:pt x="14064" y="19414"/>
                  </a:lnTo>
                  <a:lnTo>
                    <a:pt x="30946" y="36361"/>
                  </a:lnTo>
                  <a:lnTo>
                    <a:pt x="50309" y="50500"/>
                  </a:lnTo>
                  <a:lnTo>
                    <a:pt x="71818" y="61493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06838" y="7353842"/>
              <a:ext cx="4445" cy="75565"/>
            </a:xfrm>
            <a:custGeom>
              <a:avLst/>
              <a:gdLst/>
              <a:ahLst/>
              <a:cxnLst/>
              <a:rect l="l" t="t" r="r" b="b"/>
              <a:pathLst>
                <a:path w="4445" h="75565">
                  <a:moveTo>
                    <a:pt x="0" y="0"/>
                  </a:moveTo>
                  <a:lnTo>
                    <a:pt x="0" y="39065"/>
                  </a:lnTo>
                  <a:lnTo>
                    <a:pt x="275" y="48297"/>
                  </a:lnTo>
                  <a:lnTo>
                    <a:pt x="1090" y="57375"/>
                  </a:lnTo>
                  <a:lnTo>
                    <a:pt x="2427" y="66286"/>
                  </a:lnTo>
                  <a:lnTo>
                    <a:pt x="4267" y="75018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48685" y="7545312"/>
              <a:ext cx="3295650" cy="0"/>
            </a:xfrm>
            <a:custGeom>
              <a:avLst/>
              <a:gdLst/>
              <a:ahLst/>
              <a:cxnLst/>
              <a:rect l="l" t="t" r="r" b="b"/>
              <a:pathLst>
                <a:path w="3295650">
                  <a:moveTo>
                    <a:pt x="0" y="0"/>
                  </a:moveTo>
                  <a:lnTo>
                    <a:pt x="3295256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23297" y="7541065"/>
              <a:ext cx="74295" cy="4445"/>
            </a:xfrm>
            <a:custGeom>
              <a:avLst/>
              <a:gdLst/>
              <a:ahLst/>
              <a:cxnLst/>
              <a:rect l="l" t="t" r="r" b="b"/>
              <a:pathLst>
                <a:path w="74295" h="4445">
                  <a:moveTo>
                    <a:pt x="0" y="0"/>
                  </a:moveTo>
                  <a:lnTo>
                    <a:pt x="8741" y="1836"/>
                  </a:lnTo>
                  <a:lnTo>
                    <a:pt x="17656" y="3163"/>
                  </a:lnTo>
                  <a:lnTo>
                    <a:pt x="26728" y="3970"/>
                  </a:lnTo>
                  <a:lnTo>
                    <a:pt x="35941" y="4241"/>
                  </a:lnTo>
                  <a:lnTo>
                    <a:pt x="74231" y="424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687126" y="7451256"/>
              <a:ext cx="61594" cy="72390"/>
            </a:xfrm>
            <a:custGeom>
              <a:avLst/>
              <a:gdLst/>
              <a:ahLst/>
              <a:cxnLst/>
              <a:rect l="l" t="t" r="r" b="b"/>
              <a:pathLst>
                <a:path w="61595" h="72390">
                  <a:moveTo>
                    <a:pt x="0" y="71831"/>
                  </a:moveTo>
                  <a:lnTo>
                    <a:pt x="19420" y="57759"/>
                  </a:lnTo>
                  <a:lnTo>
                    <a:pt x="36368" y="40873"/>
                  </a:lnTo>
                  <a:lnTo>
                    <a:pt x="50508" y="21508"/>
                  </a:lnTo>
                  <a:lnTo>
                    <a:pt x="61506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569518" y="7541065"/>
              <a:ext cx="74295" cy="4445"/>
            </a:xfrm>
            <a:custGeom>
              <a:avLst/>
              <a:gdLst/>
              <a:ahLst/>
              <a:cxnLst/>
              <a:rect l="l" t="t" r="r" b="b"/>
              <a:pathLst>
                <a:path w="74295" h="4445">
                  <a:moveTo>
                    <a:pt x="0" y="4241"/>
                  </a:moveTo>
                  <a:lnTo>
                    <a:pt x="38277" y="4241"/>
                  </a:lnTo>
                  <a:lnTo>
                    <a:pt x="47497" y="3970"/>
                  </a:lnTo>
                  <a:lnTo>
                    <a:pt x="56572" y="3163"/>
                  </a:lnTo>
                  <a:lnTo>
                    <a:pt x="65484" y="1836"/>
                  </a:lnTo>
                  <a:lnTo>
                    <a:pt x="7421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760200" y="5625524"/>
              <a:ext cx="0" cy="1675764"/>
            </a:xfrm>
            <a:custGeom>
              <a:avLst/>
              <a:gdLst/>
              <a:ahLst/>
              <a:cxnLst/>
              <a:rect l="l" t="t" r="r" b="b"/>
              <a:pathLst>
                <a:path h="1675765">
                  <a:moveTo>
                    <a:pt x="0" y="1675561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755941" y="7353842"/>
              <a:ext cx="4445" cy="75565"/>
            </a:xfrm>
            <a:custGeom>
              <a:avLst/>
              <a:gdLst/>
              <a:ahLst/>
              <a:cxnLst/>
              <a:rect l="l" t="t" r="r" b="b"/>
              <a:pathLst>
                <a:path w="4445" h="75565">
                  <a:moveTo>
                    <a:pt x="0" y="75018"/>
                  </a:moveTo>
                  <a:lnTo>
                    <a:pt x="1838" y="66286"/>
                  </a:lnTo>
                  <a:lnTo>
                    <a:pt x="3170" y="57375"/>
                  </a:lnTo>
                  <a:lnTo>
                    <a:pt x="3980" y="48297"/>
                  </a:lnTo>
                  <a:lnTo>
                    <a:pt x="4254" y="39065"/>
                  </a:lnTo>
                  <a:lnTo>
                    <a:pt x="4254" y="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666134" y="5419225"/>
              <a:ext cx="72390" cy="61594"/>
            </a:xfrm>
            <a:custGeom>
              <a:avLst/>
              <a:gdLst/>
              <a:ahLst/>
              <a:cxnLst/>
              <a:rect l="l" t="t" r="r" b="b"/>
              <a:pathLst>
                <a:path w="72390" h="61595">
                  <a:moveTo>
                    <a:pt x="71818" y="61518"/>
                  </a:moveTo>
                  <a:lnTo>
                    <a:pt x="57753" y="42092"/>
                  </a:lnTo>
                  <a:lnTo>
                    <a:pt x="40871" y="25144"/>
                  </a:lnTo>
                  <a:lnTo>
                    <a:pt x="21508" y="11003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755941" y="5524127"/>
              <a:ext cx="4445" cy="75565"/>
            </a:xfrm>
            <a:custGeom>
              <a:avLst/>
              <a:gdLst/>
              <a:ahLst/>
              <a:cxnLst/>
              <a:rect l="l" t="t" r="r" b="b"/>
              <a:pathLst>
                <a:path w="4445" h="75564">
                  <a:moveTo>
                    <a:pt x="4254" y="75006"/>
                  </a:moveTo>
                  <a:lnTo>
                    <a:pt x="4254" y="35941"/>
                  </a:lnTo>
                  <a:lnTo>
                    <a:pt x="3980" y="26714"/>
                  </a:lnTo>
                  <a:lnTo>
                    <a:pt x="3170" y="17637"/>
                  </a:lnTo>
                  <a:lnTo>
                    <a:pt x="1838" y="872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23100" y="5407670"/>
              <a:ext cx="3295650" cy="0"/>
            </a:xfrm>
            <a:custGeom>
              <a:avLst/>
              <a:gdLst/>
              <a:ahLst/>
              <a:cxnLst/>
              <a:rect l="l" t="t" r="r" b="b"/>
              <a:pathLst>
                <a:path w="3295650">
                  <a:moveTo>
                    <a:pt x="3295256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23297" y="5407668"/>
              <a:ext cx="3520440" cy="4445"/>
            </a:xfrm>
            <a:custGeom>
              <a:avLst/>
              <a:gdLst/>
              <a:ahLst/>
              <a:cxnLst/>
              <a:rect l="l" t="t" r="r" b="b"/>
              <a:pathLst>
                <a:path w="3520440" h="4445">
                  <a:moveTo>
                    <a:pt x="3520440" y="4241"/>
                  </a:moveTo>
                  <a:lnTo>
                    <a:pt x="3511705" y="2405"/>
                  </a:lnTo>
                  <a:lnTo>
                    <a:pt x="3502793" y="1077"/>
                  </a:lnTo>
                  <a:lnTo>
                    <a:pt x="3493718" y="271"/>
                  </a:lnTo>
                  <a:lnTo>
                    <a:pt x="3484499" y="0"/>
                  </a:lnTo>
                  <a:lnTo>
                    <a:pt x="3446221" y="0"/>
                  </a:lnTo>
                </a:path>
                <a:path w="3520440" h="4445">
                  <a:moveTo>
                    <a:pt x="74231" y="0"/>
                  </a:moveTo>
                  <a:lnTo>
                    <a:pt x="35941" y="0"/>
                  </a:lnTo>
                  <a:lnTo>
                    <a:pt x="26728" y="271"/>
                  </a:lnTo>
                  <a:lnTo>
                    <a:pt x="17656" y="1077"/>
                  </a:lnTo>
                  <a:lnTo>
                    <a:pt x="8741" y="2405"/>
                  </a:lnTo>
                  <a:lnTo>
                    <a:pt x="0" y="424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39</a:t>
            </a:fld>
            <a:endParaRPr spc="-25" dirty="0"/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>
                <a:solidFill>
                  <a:srgbClr val="3D81B9"/>
                </a:solidFill>
              </a:rPr>
              <a:t>Background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955800"/>
            <a:ext cx="4281106" cy="6731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31840" y="1955800"/>
            <a:ext cx="4281106" cy="6731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49280" y="1955800"/>
            <a:ext cx="4281119" cy="67309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01700" y="1363594"/>
            <a:ext cx="556069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240" dirty="0">
                <a:latin typeface="Trebuchet MS"/>
                <a:cs typeface="Trebuchet MS"/>
              </a:rPr>
              <a:t>LA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dirty="0">
                <a:latin typeface="Trebuchet MS"/>
                <a:cs typeface="Trebuchet MS"/>
              </a:rPr>
              <a:t>Waterfront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spc="-150" dirty="0">
                <a:latin typeface="Trebuchet MS"/>
                <a:cs typeface="Trebuchet MS"/>
              </a:rPr>
              <a:t>in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spc="180" dirty="0">
                <a:latin typeface="Trebuchet MS"/>
                <a:cs typeface="Trebuchet MS"/>
              </a:rPr>
              <a:t>San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Pedro</a:t>
            </a:r>
            <a:endParaRPr sz="3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955800"/>
            <a:ext cx="3431095" cy="3657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56504" y="1955800"/>
            <a:ext cx="3431095" cy="3657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5815" y="1955800"/>
            <a:ext cx="3431082" cy="3657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95101" y="1955800"/>
            <a:ext cx="3431082" cy="36576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25836" y="5777273"/>
            <a:ext cx="2899410" cy="3358612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370"/>
              </a:spcBef>
            </a:pPr>
            <a:r>
              <a:rPr sz="2800" b="0" spc="-95" dirty="0">
                <a:solidFill>
                  <a:srgbClr val="47A4B0"/>
                </a:solidFill>
                <a:latin typeface="Trebuchet MS" panose="020B0603020202020204" pitchFamily="34" charset="0"/>
                <a:cs typeface="Work Sans Medium"/>
              </a:rPr>
              <a:t>Comfort</a:t>
            </a:r>
            <a:r>
              <a:rPr sz="2800" b="0" spc="-330" dirty="0">
                <a:solidFill>
                  <a:srgbClr val="47A4B0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2800" b="1" dirty="0">
                <a:solidFill>
                  <a:srgbClr val="47A4B0"/>
                </a:solidFill>
                <a:latin typeface="Myriad Pro Light"/>
                <a:cs typeface="Myriad Pro Light"/>
              </a:rPr>
              <a:t>&amp; </a:t>
            </a:r>
            <a:r>
              <a:rPr sz="2800" b="0" spc="-10" dirty="0">
                <a:solidFill>
                  <a:srgbClr val="47A4B0"/>
                </a:solidFill>
                <a:latin typeface="Trebuchet MS" panose="020B0603020202020204" pitchFamily="34" charset="0"/>
                <a:cs typeface="Work Sans Medium"/>
              </a:rPr>
              <a:t>Safety</a:t>
            </a:r>
            <a:endParaRPr sz="2800" dirty="0">
              <a:latin typeface="Trebuchet MS" panose="020B0603020202020204" pitchFamily="34" charset="0"/>
              <a:cs typeface="Work Sans Medium"/>
            </a:endParaRPr>
          </a:p>
          <a:p>
            <a:pPr marL="240665" indent="-227965">
              <a:lnSpc>
                <a:spcPct val="100000"/>
              </a:lnSpc>
              <a:spcBef>
                <a:spcPts val="275"/>
              </a:spcBef>
              <a:buChar char="•"/>
              <a:tabLst>
                <a:tab pos="240665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Shade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Lighting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Seating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5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Drinking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fountains</a:t>
            </a:r>
            <a:endParaRPr sz="2800" dirty="0">
              <a:latin typeface="GT Pressura Regular"/>
              <a:cs typeface="GT Pressura Regular"/>
            </a:endParaRPr>
          </a:p>
          <a:p>
            <a:pPr marL="240029" marR="45275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Family-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friendly 	restrooms</a:t>
            </a:r>
            <a:endParaRPr sz="2800" dirty="0">
              <a:latin typeface="GT Pressura Regular"/>
              <a:cs typeface="GT Pressura Regular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40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06372" y="5777629"/>
            <a:ext cx="3375025" cy="3422732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370"/>
              </a:spcBef>
            </a:pPr>
            <a:r>
              <a:rPr sz="2800" b="0" spc="-10" dirty="0">
                <a:solidFill>
                  <a:srgbClr val="47A4B0"/>
                </a:solidFill>
                <a:latin typeface="Trebuchet MS" panose="020B0603020202020204" pitchFamily="34" charset="0"/>
                <a:cs typeface="Work Sans Medium"/>
              </a:rPr>
              <a:t>Recreation</a:t>
            </a:r>
            <a:endParaRPr sz="2800" dirty="0">
              <a:latin typeface="Trebuchet MS" panose="020B0603020202020204" pitchFamily="34" charset="0"/>
              <a:cs typeface="Work Sans Medium"/>
            </a:endParaRPr>
          </a:p>
          <a:p>
            <a:pPr marL="240665" indent="-227965">
              <a:lnSpc>
                <a:spcPct val="100000"/>
              </a:lnSpc>
              <a:spcBef>
                <a:spcPts val="270"/>
              </a:spcBef>
              <a:buChar char="•"/>
              <a:tabLst>
                <a:tab pos="240665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Playgrounds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Picnic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areas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Pet</a:t>
            </a:r>
            <a:r>
              <a:rPr sz="2800" spc="-1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amenities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5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Sports &amp;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exercise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Games</a:t>
            </a:r>
            <a:r>
              <a:rPr sz="28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for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all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ages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History,</a:t>
            </a:r>
            <a:r>
              <a:rPr sz="2800" spc="-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art,</a:t>
            </a:r>
            <a:r>
              <a:rPr sz="28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&amp;</a:t>
            </a:r>
            <a:r>
              <a:rPr sz="2800" spc="-3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culture</a:t>
            </a:r>
            <a:endParaRPr sz="2800" dirty="0">
              <a:latin typeface="GT Pressura Regular"/>
              <a:cs typeface="GT Pressura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86908" y="5777984"/>
            <a:ext cx="3325495" cy="2432076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365"/>
              </a:spcBef>
            </a:pPr>
            <a:r>
              <a:rPr sz="2800" b="0" spc="-10" dirty="0">
                <a:solidFill>
                  <a:srgbClr val="47A4B0"/>
                </a:solidFill>
                <a:latin typeface="Trebuchet MS" panose="020B0603020202020204" pitchFamily="34" charset="0"/>
                <a:cs typeface="Work Sans Medium"/>
              </a:rPr>
              <a:t>Accessibility</a:t>
            </a:r>
            <a:endParaRPr sz="2800" dirty="0">
              <a:latin typeface="Trebuchet MS" panose="020B0603020202020204" pitchFamily="34" charset="0"/>
              <a:cs typeface="Work Sans Medium"/>
            </a:endParaRPr>
          </a:p>
          <a:p>
            <a:pPr marL="240665" indent="-227965">
              <a:lnSpc>
                <a:spcPct val="100000"/>
              </a:lnSpc>
              <a:spcBef>
                <a:spcPts val="270"/>
              </a:spcBef>
              <a:buChar char="•"/>
              <a:tabLst>
                <a:tab pos="240665" algn="l"/>
              </a:tabLst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Pathways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Seating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selection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Restroom</a:t>
            </a:r>
            <a:r>
              <a:rPr sz="2800" spc="-1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design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Recreation</a:t>
            </a:r>
            <a:r>
              <a:rPr sz="2800" spc="-1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amenities</a:t>
            </a:r>
            <a:endParaRPr sz="2800" dirty="0">
              <a:latin typeface="GT Pressura Regular"/>
              <a:cs typeface="GT Pressura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67801" y="5812024"/>
            <a:ext cx="2916555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 marR="5080">
              <a:lnSpc>
                <a:spcPct val="100000"/>
              </a:lnSpc>
              <a:spcBef>
                <a:spcPts val="100"/>
              </a:spcBef>
            </a:pPr>
            <a:r>
              <a:rPr sz="2800" b="0" spc="-75" dirty="0">
                <a:solidFill>
                  <a:srgbClr val="47A4B0"/>
                </a:solidFill>
                <a:latin typeface="Trebuchet MS" panose="020B0603020202020204" pitchFamily="34" charset="0"/>
                <a:cs typeface="Work Sans Medium"/>
              </a:rPr>
              <a:t>Urban</a:t>
            </a:r>
            <a:r>
              <a:rPr sz="2800" b="0" spc="-300" dirty="0">
                <a:solidFill>
                  <a:srgbClr val="47A4B0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2800" b="0" spc="-65" dirty="0">
                <a:solidFill>
                  <a:srgbClr val="47A4B0"/>
                </a:solidFill>
                <a:latin typeface="Trebuchet MS" panose="020B0603020202020204" pitchFamily="34" charset="0"/>
                <a:cs typeface="Work Sans Medium"/>
              </a:rPr>
              <a:t>Greening</a:t>
            </a:r>
            <a:r>
              <a:rPr sz="2800" b="0" spc="-300" dirty="0">
                <a:solidFill>
                  <a:srgbClr val="47A4B0"/>
                </a:solidFill>
                <a:latin typeface="Trebuchet MS" panose="020B0603020202020204" pitchFamily="34" charset="0"/>
                <a:cs typeface="Work Sans Medium"/>
              </a:rPr>
              <a:t> </a:t>
            </a:r>
            <a:r>
              <a:rPr sz="2800" b="1" spc="-50" dirty="0">
                <a:solidFill>
                  <a:srgbClr val="47A4B0"/>
                </a:solidFill>
                <a:latin typeface="Myriad Pro Light"/>
                <a:cs typeface="Myriad Pro Light"/>
              </a:rPr>
              <a:t>&amp; </a:t>
            </a:r>
            <a:r>
              <a:rPr sz="2800" b="0" spc="-10" dirty="0">
                <a:solidFill>
                  <a:srgbClr val="47A4B0"/>
                </a:solidFill>
                <a:latin typeface="Trebuchet MS" panose="020B0603020202020204" pitchFamily="34" charset="0"/>
                <a:cs typeface="Work Sans Medium"/>
              </a:rPr>
              <a:t>Habitat</a:t>
            </a:r>
            <a:endParaRPr sz="2800" dirty="0">
              <a:latin typeface="Trebuchet MS" panose="020B0603020202020204" pitchFamily="34" charset="0"/>
              <a:cs typeface="Work Sans Medium"/>
            </a:endParaRPr>
          </a:p>
          <a:p>
            <a:pPr marL="240665" indent="-227965">
              <a:lnSpc>
                <a:spcPts val="3270"/>
              </a:lnSpc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Native</a:t>
            </a:r>
            <a:r>
              <a:rPr sz="2800" spc="-7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vegetation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Canopy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trees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Stormwater</a:t>
            </a:r>
            <a:r>
              <a:rPr sz="2800" spc="-15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BMPs</a:t>
            </a:r>
            <a:endParaRPr sz="2800" dirty="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1%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for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habitat</a:t>
            </a:r>
            <a:endParaRPr sz="2800" dirty="0">
              <a:latin typeface="GT Pressura Regular"/>
              <a:cs typeface="GT Pressura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1700" y="1363594"/>
            <a:ext cx="795147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Trebuchet MS"/>
                <a:cs typeface="Trebuchet MS"/>
              </a:rPr>
              <a:t>Open Space Design Recommendations</a:t>
            </a:r>
            <a:endParaRPr sz="34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85" dirty="0">
                <a:solidFill>
                  <a:srgbClr val="F9972E"/>
                </a:solidFill>
              </a:rPr>
              <a:t>Create</a:t>
            </a:r>
            <a:r>
              <a:rPr spc="-365" dirty="0">
                <a:solidFill>
                  <a:srgbClr val="F9972E"/>
                </a:solidFill>
              </a:rPr>
              <a:t> </a:t>
            </a:r>
            <a:r>
              <a:rPr spc="-85" dirty="0">
                <a:solidFill>
                  <a:srgbClr val="F9972E"/>
                </a:solidFill>
              </a:rPr>
              <a:t>Points</a:t>
            </a:r>
            <a:r>
              <a:rPr spc="-365" dirty="0">
                <a:solidFill>
                  <a:srgbClr val="F9972E"/>
                </a:solidFill>
              </a:rPr>
              <a:t> </a:t>
            </a:r>
            <a:r>
              <a:rPr spc="-70" dirty="0">
                <a:solidFill>
                  <a:srgbClr val="F9972E"/>
                </a:solidFill>
              </a:rPr>
              <a:t>of</a:t>
            </a:r>
            <a:r>
              <a:rPr spc="-360" dirty="0">
                <a:solidFill>
                  <a:srgbClr val="F9972E"/>
                </a:solidFill>
              </a:rPr>
              <a:t> </a:t>
            </a:r>
            <a:r>
              <a:rPr spc="-114" dirty="0">
                <a:solidFill>
                  <a:srgbClr val="F9972E"/>
                </a:solidFill>
              </a:rPr>
              <a:t>Interest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1363594"/>
            <a:ext cx="363855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Trebuchet MS"/>
                <a:cs typeface="Trebuchet MS"/>
              </a:rPr>
              <a:t>Public Restrooms</a:t>
            </a:r>
            <a:endParaRPr sz="34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" dirty="0">
                <a:solidFill>
                  <a:srgbClr val="F9972E"/>
                </a:solidFill>
              </a:rPr>
              <a:t>Create</a:t>
            </a:r>
            <a:r>
              <a:rPr spc="-365" dirty="0">
                <a:solidFill>
                  <a:srgbClr val="F9972E"/>
                </a:solidFill>
              </a:rPr>
              <a:t> </a:t>
            </a:r>
            <a:r>
              <a:rPr spc="-85" dirty="0">
                <a:solidFill>
                  <a:srgbClr val="F9972E"/>
                </a:solidFill>
              </a:rPr>
              <a:t>Points</a:t>
            </a:r>
            <a:r>
              <a:rPr spc="-365" dirty="0">
                <a:solidFill>
                  <a:srgbClr val="F9972E"/>
                </a:solidFill>
              </a:rPr>
              <a:t> </a:t>
            </a:r>
            <a:r>
              <a:rPr spc="-70" dirty="0">
                <a:solidFill>
                  <a:srgbClr val="F9972E"/>
                </a:solidFill>
              </a:rPr>
              <a:t>of</a:t>
            </a:r>
            <a:r>
              <a:rPr spc="-360" dirty="0">
                <a:solidFill>
                  <a:srgbClr val="F9972E"/>
                </a:solidFill>
              </a:rPr>
              <a:t> </a:t>
            </a:r>
            <a:r>
              <a:rPr spc="-114" dirty="0">
                <a:solidFill>
                  <a:srgbClr val="F9972E"/>
                </a:solidFill>
              </a:rPr>
              <a:t>Interest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955800"/>
            <a:ext cx="13665593" cy="6731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41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F17D7E-7102-4449-9947-A872D6D04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t="14190" r="894" b="22160"/>
          <a:stretch/>
        </p:blipFill>
        <p:spPr>
          <a:xfrm>
            <a:off x="914400" y="1955800"/>
            <a:ext cx="13665593" cy="6731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1700" y="1363594"/>
            <a:ext cx="442595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20" dirty="0">
                <a:latin typeface="Trebuchet MS"/>
                <a:cs typeface="Trebuchet MS"/>
              </a:rPr>
              <a:t>Habitat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Opportunities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42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" dirty="0">
                <a:solidFill>
                  <a:srgbClr val="F9972E"/>
                </a:solidFill>
              </a:rPr>
              <a:t>Create</a:t>
            </a:r>
            <a:r>
              <a:rPr spc="-365" dirty="0">
                <a:solidFill>
                  <a:srgbClr val="F9972E"/>
                </a:solidFill>
              </a:rPr>
              <a:t> </a:t>
            </a:r>
            <a:r>
              <a:rPr spc="-85" dirty="0">
                <a:solidFill>
                  <a:srgbClr val="F9972E"/>
                </a:solidFill>
              </a:rPr>
              <a:t>Points</a:t>
            </a:r>
            <a:r>
              <a:rPr spc="-365" dirty="0">
                <a:solidFill>
                  <a:srgbClr val="F9972E"/>
                </a:solidFill>
              </a:rPr>
              <a:t> </a:t>
            </a:r>
            <a:r>
              <a:rPr spc="-70" dirty="0">
                <a:solidFill>
                  <a:srgbClr val="F9972E"/>
                </a:solidFill>
              </a:rPr>
              <a:t>of</a:t>
            </a:r>
            <a:r>
              <a:rPr spc="-360" dirty="0">
                <a:solidFill>
                  <a:srgbClr val="F9972E"/>
                </a:solidFill>
              </a:rPr>
              <a:t> </a:t>
            </a:r>
            <a:r>
              <a:rPr spc="-114" dirty="0">
                <a:solidFill>
                  <a:srgbClr val="F9972E"/>
                </a:solidFill>
              </a:rPr>
              <a:t>Interest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85" dirty="0">
                <a:solidFill>
                  <a:srgbClr val="F9972E"/>
                </a:solidFill>
              </a:rPr>
              <a:t>Create</a:t>
            </a:r>
            <a:r>
              <a:rPr spc="-365" dirty="0">
                <a:solidFill>
                  <a:srgbClr val="F9972E"/>
                </a:solidFill>
              </a:rPr>
              <a:t> </a:t>
            </a:r>
            <a:r>
              <a:rPr spc="-85" dirty="0">
                <a:solidFill>
                  <a:srgbClr val="F9972E"/>
                </a:solidFill>
              </a:rPr>
              <a:t>Points</a:t>
            </a:r>
            <a:r>
              <a:rPr spc="-365" dirty="0">
                <a:solidFill>
                  <a:srgbClr val="F9972E"/>
                </a:solidFill>
              </a:rPr>
              <a:t> </a:t>
            </a:r>
            <a:r>
              <a:rPr spc="-70" dirty="0">
                <a:solidFill>
                  <a:srgbClr val="F9972E"/>
                </a:solidFill>
              </a:rPr>
              <a:t>of</a:t>
            </a:r>
            <a:r>
              <a:rPr spc="-360" dirty="0">
                <a:solidFill>
                  <a:srgbClr val="F9972E"/>
                </a:solidFill>
              </a:rPr>
              <a:t> </a:t>
            </a:r>
            <a:r>
              <a:rPr spc="-114" dirty="0">
                <a:solidFill>
                  <a:srgbClr val="F9972E"/>
                </a:solidFill>
              </a:rPr>
              <a:t>Interest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1955800"/>
            <a:ext cx="4546092" cy="37164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7900" y="1955800"/>
            <a:ext cx="7790720" cy="371642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01700" y="1320409"/>
            <a:ext cx="8671560" cy="104965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3400" b="1" spc="85" dirty="0">
                <a:latin typeface="Trebuchet MS"/>
                <a:cs typeface="Trebuchet MS"/>
              </a:rPr>
              <a:t>Recommended</a:t>
            </a:r>
            <a:r>
              <a:rPr sz="3400" b="1" spc="-285" dirty="0">
                <a:latin typeface="Trebuchet MS"/>
                <a:cs typeface="Trebuchet MS"/>
              </a:rPr>
              <a:t> </a:t>
            </a:r>
            <a:r>
              <a:rPr sz="3400" b="1" dirty="0">
                <a:latin typeface="Trebuchet MS"/>
                <a:cs typeface="Trebuchet MS"/>
              </a:rPr>
              <a:t>Art</a:t>
            </a:r>
            <a:r>
              <a:rPr sz="3400" b="1" spc="-285" dirty="0">
                <a:latin typeface="Trebuchet MS"/>
                <a:cs typeface="Trebuchet MS"/>
              </a:rPr>
              <a:t> </a:t>
            </a:r>
            <a:r>
              <a:rPr sz="3400" b="1" spc="-20" dirty="0">
                <a:latin typeface="Trebuchet MS"/>
                <a:cs typeface="Trebuchet MS"/>
              </a:rPr>
              <a:t>Installations</a:t>
            </a:r>
            <a:r>
              <a:rPr sz="3400" b="1" spc="-285" dirty="0">
                <a:latin typeface="Trebuchet MS"/>
                <a:cs typeface="Trebuchet MS"/>
              </a:rPr>
              <a:t> </a:t>
            </a:r>
            <a:r>
              <a:rPr sz="3400" b="0" spc="-10" dirty="0">
                <a:latin typeface="Work Sans Light"/>
                <a:cs typeface="Work Sans Light"/>
              </a:rPr>
              <a:t>(Examples)</a:t>
            </a:r>
            <a:endParaRPr sz="3400">
              <a:latin typeface="Work Sans Light"/>
              <a:cs typeface="Work Sans Light"/>
            </a:endParaRPr>
          </a:p>
          <a:p>
            <a:pPr marL="598805">
              <a:lnSpc>
                <a:spcPct val="100000"/>
              </a:lnSpc>
              <a:spcBef>
                <a:spcPts val="280"/>
              </a:spcBef>
            </a:pP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Promenade</a:t>
            </a:r>
            <a:endParaRPr sz="2800">
              <a:latin typeface="GT Pressura Regular"/>
              <a:cs typeface="GT Pressura Reg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30367" y="5820892"/>
            <a:ext cx="3072384" cy="28659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71600" y="5820892"/>
            <a:ext cx="3712464" cy="286590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87932" y="5823584"/>
            <a:ext cx="7791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GT Pressura Regular"/>
                <a:cs typeface="GT Pressura Regular"/>
              </a:rPr>
              <a:t>Plaza</a:t>
            </a:r>
            <a:endParaRPr sz="2800">
              <a:latin typeface="GT Pressura Regular"/>
              <a:cs typeface="GT Pressura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91785" y="5823584"/>
            <a:ext cx="6324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Park</a:t>
            </a:r>
            <a:endParaRPr sz="2800">
              <a:latin typeface="GT Pressura Regular"/>
              <a:cs typeface="GT Pressura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25556" y="2050668"/>
            <a:ext cx="8604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0" dirty="0">
                <a:solidFill>
                  <a:srgbClr val="FFFFFF"/>
                </a:solidFill>
                <a:latin typeface="GT Pressura Regular"/>
                <a:cs typeface="GT Pressura Regular"/>
              </a:rPr>
              <a:t>Water</a:t>
            </a:r>
            <a:endParaRPr sz="2800">
              <a:latin typeface="GT Pressura Regular"/>
              <a:cs typeface="GT Pressura Regular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19172" y="5820892"/>
            <a:ext cx="5429440" cy="286590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536940" y="5823711"/>
            <a:ext cx="4531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22nd</a:t>
            </a:r>
            <a:r>
              <a:rPr sz="2800" spc="-1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Street</a:t>
            </a:r>
            <a:r>
              <a:rPr sz="2800" spc="-1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Park</a:t>
            </a:r>
            <a:r>
              <a:rPr sz="2800" spc="-1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Sculpture</a:t>
            </a:r>
            <a:r>
              <a:rPr sz="2800" spc="-11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5" dirty="0">
                <a:solidFill>
                  <a:srgbClr val="5F5F61"/>
                </a:solidFill>
                <a:latin typeface="GT Pressura Regular"/>
                <a:cs typeface="GT Pressura Regular"/>
              </a:rPr>
              <a:t>Park</a:t>
            </a:r>
            <a:endParaRPr sz="2800">
              <a:latin typeface="GT Pressura Regular"/>
              <a:cs typeface="GT Pressura Regular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43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536940" y="6217411"/>
            <a:ext cx="20758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F5F61"/>
                </a:solidFill>
                <a:latin typeface="GT Pressura Regular"/>
                <a:cs typeface="GT Pressura Regular"/>
              </a:rPr>
              <a:t>Conceptual</a:t>
            </a:r>
            <a:r>
              <a:rPr sz="12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200" dirty="0">
                <a:solidFill>
                  <a:srgbClr val="5F5F61"/>
                </a:solidFill>
                <a:latin typeface="GT Pressura Regular"/>
                <a:cs typeface="GT Pressura Regular"/>
              </a:rPr>
              <a:t>design</a:t>
            </a:r>
            <a:r>
              <a:rPr sz="12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200" dirty="0">
                <a:solidFill>
                  <a:srgbClr val="5F5F61"/>
                </a:solidFill>
                <a:latin typeface="GT Pressura Regular"/>
                <a:cs typeface="GT Pressura Regular"/>
              </a:rPr>
              <a:t>by</a:t>
            </a:r>
            <a:r>
              <a:rPr sz="12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12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flow@PORT</a:t>
            </a:r>
            <a:endParaRPr sz="1200">
              <a:latin typeface="GT Pressura Regular"/>
              <a:cs typeface="GT Pressura Regular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85" dirty="0">
                <a:solidFill>
                  <a:srgbClr val="F9972E"/>
                </a:solidFill>
              </a:rPr>
              <a:t>Create</a:t>
            </a:r>
            <a:r>
              <a:rPr spc="-365" dirty="0">
                <a:solidFill>
                  <a:srgbClr val="F9972E"/>
                </a:solidFill>
              </a:rPr>
              <a:t> </a:t>
            </a:r>
            <a:r>
              <a:rPr spc="-85" dirty="0">
                <a:solidFill>
                  <a:srgbClr val="F9972E"/>
                </a:solidFill>
              </a:rPr>
              <a:t>Points</a:t>
            </a:r>
            <a:r>
              <a:rPr spc="-365" dirty="0">
                <a:solidFill>
                  <a:srgbClr val="F9972E"/>
                </a:solidFill>
              </a:rPr>
              <a:t> </a:t>
            </a:r>
            <a:r>
              <a:rPr spc="-70" dirty="0">
                <a:solidFill>
                  <a:srgbClr val="F9972E"/>
                </a:solidFill>
              </a:rPr>
              <a:t>of</a:t>
            </a:r>
            <a:r>
              <a:rPr spc="-360" dirty="0">
                <a:solidFill>
                  <a:srgbClr val="F9972E"/>
                </a:solidFill>
              </a:rPr>
              <a:t> </a:t>
            </a:r>
            <a:r>
              <a:rPr spc="-114" dirty="0">
                <a:solidFill>
                  <a:srgbClr val="F9972E"/>
                </a:solidFill>
              </a:rPr>
              <a:t>Interest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955800"/>
            <a:ext cx="4686300" cy="40106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1895" y="5991859"/>
            <a:ext cx="4264660" cy="2331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5F5F61"/>
                </a:solidFill>
                <a:latin typeface="GT Pressura Bold"/>
                <a:cs typeface="GT Pressura Bold"/>
              </a:rPr>
              <a:t>Precedent:</a:t>
            </a:r>
            <a:r>
              <a:rPr sz="2800" b="1" spc="-70" dirty="0">
                <a:solidFill>
                  <a:srgbClr val="5F5F61"/>
                </a:solidFill>
                <a:latin typeface="GT Pressura Bold"/>
                <a:cs typeface="GT Pressura Bold"/>
              </a:rPr>
              <a:t> </a:t>
            </a:r>
            <a:r>
              <a:rPr sz="2800" b="1" dirty="0">
                <a:solidFill>
                  <a:srgbClr val="5F5F61"/>
                </a:solidFill>
                <a:latin typeface="GT Pressura Bold"/>
                <a:cs typeface="GT Pressura Bold"/>
              </a:rPr>
              <a:t>The</a:t>
            </a:r>
            <a:r>
              <a:rPr sz="2800" b="1" spc="-65" dirty="0">
                <a:solidFill>
                  <a:srgbClr val="5F5F61"/>
                </a:solidFill>
                <a:latin typeface="GT Pressura Bold"/>
                <a:cs typeface="GT Pressura Bold"/>
              </a:rPr>
              <a:t> </a:t>
            </a:r>
            <a:r>
              <a:rPr sz="2800" b="1" spc="-20" dirty="0">
                <a:solidFill>
                  <a:srgbClr val="5F5F61"/>
                </a:solidFill>
                <a:latin typeface="GT Pressura Bold"/>
                <a:cs typeface="GT Pressura Bold"/>
              </a:rPr>
              <a:t>Grove</a:t>
            </a:r>
            <a:r>
              <a:rPr sz="2800" b="1" spc="-65" dirty="0">
                <a:solidFill>
                  <a:srgbClr val="5F5F61"/>
                </a:solidFill>
                <a:latin typeface="GT Pressura Bold"/>
                <a:cs typeface="GT Pressura Bold"/>
              </a:rPr>
              <a:t> </a:t>
            </a:r>
            <a:r>
              <a:rPr sz="2800" b="1" spc="-45" dirty="0">
                <a:solidFill>
                  <a:srgbClr val="5F5F61"/>
                </a:solidFill>
                <a:latin typeface="GT Pressura Bold"/>
                <a:cs typeface="GT Pressura Bold"/>
              </a:rPr>
              <a:t>Trolley</a:t>
            </a:r>
            <a:endParaRPr sz="2800">
              <a:latin typeface="GT Pressura Bold"/>
              <a:cs typeface="GT Pressura Bold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Free!</a:t>
            </a:r>
            <a:endParaRPr sz="28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Inductive</a:t>
            </a:r>
            <a:r>
              <a:rPr sz="2800" spc="-7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power</a:t>
            </a:r>
            <a:endParaRPr sz="28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Shares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pedestrian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space</a:t>
            </a:r>
            <a:endParaRPr sz="28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1-3:45pm; 5-8:45pm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daily</a:t>
            </a:r>
            <a:endParaRPr sz="2800">
              <a:latin typeface="GT Pressura Regular"/>
              <a:cs typeface="GT Pressura Reg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854700" y="1955800"/>
            <a:ext cx="9232900" cy="6731000"/>
            <a:chOff x="5854700" y="1955800"/>
            <a:chExt cx="9232900" cy="67310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4700" y="1955800"/>
              <a:ext cx="9232899" cy="6731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510003" y="8266176"/>
              <a:ext cx="424180" cy="281940"/>
            </a:xfrm>
            <a:custGeom>
              <a:avLst/>
              <a:gdLst/>
              <a:ahLst/>
              <a:cxnLst/>
              <a:rect l="l" t="t" r="r" b="b"/>
              <a:pathLst>
                <a:path w="424180" h="281940">
                  <a:moveTo>
                    <a:pt x="423659" y="0"/>
                  </a:moveTo>
                  <a:lnTo>
                    <a:pt x="0" y="0"/>
                  </a:lnTo>
                  <a:lnTo>
                    <a:pt x="0" y="281635"/>
                  </a:lnTo>
                  <a:lnTo>
                    <a:pt x="423659" y="281635"/>
                  </a:lnTo>
                  <a:lnTo>
                    <a:pt x="423659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510004" y="8266176"/>
            <a:ext cx="424180" cy="28194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R="24765" algn="r">
              <a:lnSpc>
                <a:spcPct val="100000"/>
              </a:lnSpc>
              <a:spcBef>
                <a:spcPts val="475"/>
              </a:spcBef>
            </a:pPr>
            <a:r>
              <a:rPr sz="1000" b="1" dirty="0"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525724" y="8283602"/>
            <a:ext cx="292735" cy="248920"/>
            <a:chOff x="14525724" y="8283602"/>
            <a:chExt cx="292735" cy="248920"/>
          </a:xfrm>
        </p:grpSpPr>
        <p:sp>
          <p:nvSpPr>
            <p:cNvPr id="10" name="object 10"/>
            <p:cNvSpPr/>
            <p:nvPr/>
          </p:nvSpPr>
          <p:spPr>
            <a:xfrm>
              <a:off x="14530486" y="8288365"/>
              <a:ext cx="239395" cy="239395"/>
            </a:xfrm>
            <a:custGeom>
              <a:avLst/>
              <a:gdLst/>
              <a:ahLst/>
              <a:cxnLst/>
              <a:rect l="l" t="t" r="r" b="b"/>
              <a:pathLst>
                <a:path w="239394" h="239395">
                  <a:moveTo>
                    <a:pt x="0" y="119672"/>
                  </a:moveTo>
                  <a:lnTo>
                    <a:pt x="9404" y="166252"/>
                  </a:lnTo>
                  <a:lnTo>
                    <a:pt x="35050" y="204292"/>
                  </a:lnTo>
                  <a:lnTo>
                    <a:pt x="73085" y="229939"/>
                  </a:lnTo>
                  <a:lnTo>
                    <a:pt x="119659" y="239344"/>
                  </a:lnTo>
                  <a:lnTo>
                    <a:pt x="166247" y="229939"/>
                  </a:lnTo>
                  <a:lnTo>
                    <a:pt x="204290" y="204292"/>
                  </a:lnTo>
                  <a:lnTo>
                    <a:pt x="229939" y="166252"/>
                  </a:lnTo>
                  <a:lnTo>
                    <a:pt x="239344" y="119672"/>
                  </a:lnTo>
                  <a:lnTo>
                    <a:pt x="229939" y="73091"/>
                  </a:lnTo>
                  <a:lnTo>
                    <a:pt x="204290" y="35051"/>
                  </a:lnTo>
                  <a:lnTo>
                    <a:pt x="166247" y="9404"/>
                  </a:lnTo>
                  <a:lnTo>
                    <a:pt x="119659" y="0"/>
                  </a:lnTo>
                  <a:lnTo>
                    <a:pt x="73085" y="9404"/>
                  </a:lnTo>
                  <a:lnTo>
                    <a:pt x="35050" y="35051"/>
                  </a:lnTo>
                  <a:lnTo>
                    <a:pt x="9404" y="73091"/>
                  </a:lnTo>
                  <a:lnTo>
                    <a:pt x="0" y="11967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650144" y="8408037"/>
              <a:ext cx="149225" cy="0"/>
            </a:xfrm>
            <a:custGeom>
              <a:avLst/>
              <a:gdLst/>
              <a:ahLst/>
              <a:cxnLst/>
              <a:rect l="l" t="t" r="r" b="b"/>
              <a:pathLst>
                <a:path w="149225">
                  <a:moveTo>
                    <a:pt x="0" y="0"/>
                  </a:moveTo>
                  <a:lnTo>
                    <a:pt x="149047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3282676" y="5219190"/>
            <a:ext cx="15424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5F5F61"/>
                </a:solidFill>
                <a:latin typeface="Work Sans ExtraBold"/>
                <a:cs typeface="Work Sans ExtraBold"/>
              </a:rPr>
              <a:t>WEST</a:t>
            </a:r>
            <a:r>
              <a:rPr sz="1600" b="1" spc="-15" dirty="0">
                <a:solidFill>
                  <a:srgbClr val="5F5F61"/>
                </a:solidFill>
                <a:latin typeface="Work Sans ExtraBold"/>
                <a:cs typeface="Work Sans ExtraBold"/>
              </a:rPr>
              <a:t> </a:t>
            </a:r>
            <a:r>
              <a:rPr sz="1600" b="1" spc="-10" dirty="0">
                <a:solidFill>
                  <a:srgbClr val="5F5F61"/>
                </a:solidFill>
                <a:latin typeface="Work Sans ExtraBold"/>
                <a:cs typeface="Work Sans ExtraBold"/>
              </a:rPr>
              <a:t>HARBOR</a:t>
            </a:r>
            <a:endParaRPr sz="1600">
              <a:latin typeface="Work Sans ExtraBold"/>
              <a:cs typeface="Work Sans Extra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1700" y="1363594"/>
            <a:ext cx="8879205" cy="1453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85" dirty="0">
                <a:latin typeface="Trebuchet MS"/>
                <a:cs typeface="Trebuchet MS"/>
              </a:rPr>
              <a:t>Recommended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Historic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spc="-114" dirty="0">
                <a:latin typeface="Trebuchet MS"/>
                <a:cs typeface="Trebuchet MS"/>
              </a:rPr>
              <a:t>Trolley</a:t>
            </a:r>
            <a:r>
              <a:rPr sz="3400" b="1" spc="-300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Attraction</a:t>
            </a:r>
            <a:endParaRPr sz="3400">
              <a:latin typeface="Trebuchet MS"/>
              <a:cs typeface="Trebuchet MS"/>
            </a:endParaRPr>
          </a:p>
          <a:p>
            <a:pPr marL="7620000" marR="5080">
              <a:lnSpc>
                <a:spcPct val="100000"/>
              </a:lnSpc>
              <a:spcBef>
                <a:spcPts val="1400"/>
              </a:spcBef>
            </a:pPr>
            <a:r>
              <a:rPr sz="1600" b="1" dirty="0">
                <a:solidFill>
                  <a:srgbClr val="5F5F61"/>
                </a:solidFill>
                <a:latin typeface="Work Sans ExtraBold"/>
                <a:cs typeface="Work Sans ExtraBold"/>
              </a:rPr>
              <a:t>CRAFTED</a:t>
            </a:r>
            <a:r>
              <a:rPr sz="1600" b="1" spc="15" dirty="0">
                <a:solidFill>
                  <a:srgbClr val="5F5F61"/>
                </a:solidFill>
                <a:latin typeface="Work Sans ExtraBold"/>
                <a:cs typeface="Work Sans ExtraBold"/>
              </a:rPr>
              <a:t> </a:t>
            </a:r>
            <a:r>
              <a:rPr sz="1600" b="1" spc="-50" dirty="0">
                <a:solidFill>
                  <a:srgbClr val="5F5F61"/>
                </a:solidFill>
                <a:latin typeface="Work Sans ExtraBold"/>
                <a:cs typeface="Work Sans ExtraBold"/>
              </a:rPr>
              <a:t>&amp; </a:t>
            </a:r>
            <a:r>
              <a:rPr sz="1600" b="1" spc="-10" dirty="0">
                <a:solidFill>
                  <a:srgbClr val="5F5F61"/>
                </a:solidFill>
                <a:latin typeface="Work Sans ExtraBold"/>
                <a:cs typeface="Work Sans ExtraBold"/>
              </a:rPr>
              <a:t>BROUWERIJ </a:t>
            </a:r>
            <a:r>
              <a:rPr sz="1600" b="1" spc="-20" dirty="0">
                <a:solidFill>
                  <a:srgbClr val="5F5F61"/>
                </a:solidFill>
                <a:latin typeface="Work Sans ExtraBold"/>
                <a:cs typeface="Work Sans ExtraBold"/>
              </a:rPr>
              <a:t>WEST</a:t>
            </a:r>
            <a:endParaRPr sz="1600">
              <a:latin typeface="Work Sans ExtraBold"/>
              <a:cs typeface="Work Sans Extra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185395" y="2645154"/>
            <a:ext cx="7232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-20" dirty="0">
                <a:solidFill>
                  <a:srgbClr val="5F5F61"/>
                </a:solidFill>
                <a:latin typeface="Work Sans ExtraBold"/>
                <a:cs typeface="Work Sans ExtraBold"/>
              </a:rPr>
              <a:t>BLOCH </a:t>
            </a:r>
            <a:r>
              <a:rPr sz="1600" b="1" spc="-10" dirty="0">
                <a:solidFill>
                  <a:srgbClr val="5F5F61"/>
                </a:solidFill>
                <a:latin typeface="Work Sans ExtraBold"/>
                <a:cs typeface="Work Sans ExtraBold"/>
              </a:rPr>
              <a:t>FIELD</a:t>
            </a:r>
            <a:endParaRPr sz="1600">
              <a:latin typeface="Work Sans ExtraBold"/>
              <a:cs typeface="Work Sans ExtraBold"/>
            </a:endParaRPr>
          </a:p>
        </p:txBody>
      </p:sp>
      <p:sp>
        <p:nvSpPr>
          <p:cNvPr id="15" name="object 15"/>
          <p:cNvSpPr txBox="1"/>
          <p:nvPr/>
        </p:nvSpPr>
        <p:spPr>
          <a:xfrm rot="20700000">
            <a:off x="7698574" y="3839071"/>
            <a:ext cx="1023048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0"/>
              </a:lnSpc>
            </a:pPr>
            <a:r>
              <a:rPr sz="1600" b="1" dirty="0">
                <a:solidFill>
                  <a:srgbClr val="FFFFFF"/>
                </a:solidFill>
                <a:latin typeface="Work Sans ExtraBold"/>
                <a:cs typeface="Work Sans ExtraBold"/>
              </a:rPr>
              <a:t>MINER</a:t>
            </a:r>
            <a:r>
              <a:rPr sz="1600" b="1" spc="-20" dirty="0">
                <a:solidFill>
                  <a:srgbClr val="FFFFFF"/>
                </a:solidFill>
                <a:latin typeface="Work Sans ExtraBold"/>
                <a:cs typeface="Work Sans ExtraBold"/>
              </a:rPr>
              <a:t> </a:t>
            </a:r>
            <a:r>
              <a:rPr sz="2400" b="1" spc="-37" baseline="3472" dirty="0">
                <a:solidFill>
                  <a:srgbClr val="FFFFFF"/>
                </a:solidFill>
                <a:latin typeface="Work Sans ExtraBold"/>
                <a:cs typeface="Work Sans ExtraBold"/>
              </a:rPr>
              <a:t>ST</a:t>
            </a:r>
            <a:endParaRPr sz="2400" baseline="3472">
              <a:latin typeface="Work Sans ExtraBold"/>
              <a:cs typeface="Work Sans ExtraBold"/>
            </a:endParaRPr>
          </a:p>
        </p:txBody>
      </p:sp>
      <p:sp>
        <p:nvSpPr>
          <p:cNvPr id="16" name="object 16"/>
          <p:cNvSpPr txBox="1"/>
          <p:nvPr/>
        </p:nvSpPr>
        <p:spPr>
          <a:xfrm rot="19740000">
            <a:off x="12078635" y="3833827"/>
            <a:ext cx="1468907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25"/>
              </a:lnSpc>
            </a:pPr>
            <a:r>
              <a:rPr sz="1600" b="1" dirty="0">
                <a:latin typeface="Work Sans ExtraBold"/>
                <a:cs typeface="Work Sans ExtraBold"/>
              </a:rPr>
              <a:t>HARBOR</a:t>
            </a:r>
            <a:r>
              <a:rPr sz="1600" b="1" spc="-45" dirty="0">
                <a:latin typeface="Work Sans ExtraBold"/>
                <a:cs typeface="Work Sans ExtraBold"/>
              </a:rPr>
              <a:t> </a:t>
            </a:r>
            <a:r>
              <a:rPr sz="2400" b="1" spc="-52" baseline="5208" dirty="0">
                <a:latin typeface="Work Sans ExtraBold"/>
                <a:cs typeface="Work Sans ExtraBold"/>
              </a:rPr>
              <a:t>BLVD</a:t>
            </a:r>
            <a:endParaRPr sz="2400" baseline="5208">
              <a:latin typeface="Work Sans ExtraBold"/>
              <a:cs typeface="Work Sans ExtraBold"/>
            </a:endParaRPr>
          </a:p>
        </p:txBody>
      </p:sp>
      <p:sp>
        <p:nvSpPr>
          <p:cNvPr id="17" name="object 17"/>
          <p:cNvSpPr txBox="1"/>
          <p:nvPr/>
        </p:nvSpPr>
        <p:spPr>
          <a:xfrm rot="4200000">
            <a:off x="6458522" y="2641115"/>
            <a:ext cx="891511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2400" b="1" baseline="3472" dirty="0">
                <a:solidFill>
                  <a:srgbClr val="FFFFFF"/>
                </a:solidFill>
                <a:latin typeface="Work Sans ExtraBold"/>
                <a:cs typeface="Work Sans ExtraBold"/>
              </a:rPr>
              <a:t>22ND</a:t>
            </a:r>
            <a:r>
              <a:rPr sz="2400" b="1" spc="-30" baseline="3472" dirty="0">
                <a:solidFill>
                  <a:srgbClr val="FFFFFF"/>
                </a:solidFill>
                <a:latin typeface="Work Sans ExtraBold"/>
                <a:cs typeface="Work Sans ExtraBold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Work Sans ExtraBold"/>
                <a:cs typeface="Work Sans ExtraBold"/>
              </a:rPr>
              <a:t>ST</a:t>
            </a:r>
            <a:endParaRPr sz="1600">
              <a:latin typeface="Work Sans ExtraBold"/>
              <a:cs typeface="Work Sans ExtraBold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659110" y="2685799"/>
            <a:ext cx="6618605" cy="1955164"/>
            <a:chOff x="7659110" y="2685799"/>
            <a:chExt cx="6618605" cy="1955164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9110" y="4194916"/>
              <a:ext cx="446024" cy="4460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35582" y="3663153"/>
              <a:ext cx="446024" cy="4460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31310" y="2685799"/>
              <a:ext cx="446024" cy="446036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44</a:t>
            </a:fld>
            <a:endParaRPr spc="-25" dirty="0"/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1647" y="9477933"/>
            <a:ext cx="799200" cy="2483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56853" y="9493929"/>
            <a:ext cx="10231120" cy="2006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8199755" algn="l"/>
                <a:tab pos="9752330" algn="l"/>
              </a:tabLst>
            </a:pPr>
            <a:r>
              <a:rPr sz="1800" spc="15" baseline="2314" dirty="0">
                <a:latin typeface="Arial"/>
                <a:cs typeface="Arial"/>
              </a:rPr>
              <a:t>SAN</a:t>
            </a:r>
            <a:r>
              <a:rPr sz="1800" spc="225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PEDRO’S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WATERFRONT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CONNECTIVITY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PLAN</a:t>
            </a:r>
            <a:r>
              <a:rPr sz="1800" spc="209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|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HARBOR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-15" baseline="2314" dirty="0">
                <a:latin typeface="Arial"/>
                <a:cs typeface="Arial"/>
              </a:rPr>
              <a:t>COMMISSION</a:t>
            </a:r>
            <a:r>
              <a:rPr sz="1800" baseline="2314" dirty="0">
                <a:latin typeface="Arial"/>
                <a:cs typeface="Arial"/>
              </a:rPr>
              <a:t>	</a:t>
            </a:r>
            <a:r>
              <a:rPr sz="1200" dirty="0">
                <a:latin typeface="GT Pressura Regular"/>
                <a:cs typeface="GT Pressura Regular"/>
              </a:rPr>
              <a:t>December</a:t>
            </a:r>
            <a:r>
              <a:rPr sz="1200" spc="-10" dirty="0">
                <a:latin typeface="GT Pressura Regular"/>
                <a:cs typeface="GT Pressura Regular"/>
              </a:rPr>
              <a:t> </a:t>
            </a:r>
            <a:r>
              <a:rPr sz="1200" dirty="0">
                <a:latin typeface="GT Pressura Regular"/>
                <a:cs typeface="GT Pressura Regular"/>
              </a:rPr>
              <a:t>7, </a:t>
            </a:r>
            <a:r>
              <a:rPr sz="1200" spc="-20" dirty="0">
                <a:latin typeface="GT Pressura Regular"/>
                <a:cs typeface="GT Pressura Regular"/>
              </a:rPr>
              <a:t>2023</a:t>
            </a:r>
            <a:r>
              <a:rPr sz="1200" dirty="0">
                <a:latin typeface="GT Pressura Regular"/>
                <a:cs typeface="GT Pressura Regular"/>
              </a:rPr>
              <a:t>	Page</a:t>
            </a:r>
            <a:r>
              <a:rPr sz="1200" spc="-60" dirty="0">
                <a:latin typeface="GT Pressura Regular"/>
                <a:cs typeface="GT Pressura Regular"/>
              </a:rPr>
              <a:t> </a:t>
            </a:r>
            <a:r>
              <a:rPr sz="1200" spc="-25" dirty="0">
                <a:latin typeface="GT Pressura Regular"/>
                <a:cs typeface="GT Pressura Regular"/>
              </a:rPr>
              <a:t>45</a:t>
            </a:r>
            <a:endParaRPr sz="1200">
              <a:latin typeface="GT Pressura Regular"/>
              <a:cs typeface="GT Pressura Reg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8" name="object 8"/>
            <p:cNvSpPr/>
            <p:nvPr/>
          </p:nvSpPr>
          <p:spPr>
            <a:xfrm>
              <a:off x="914400" y="1066546"/>
              <a:ext cx="3551554" cy="0"/>
            </a:xfrm>
            <a:custGeom>
              <a:avLst/>
              <a:gdLst/>
              <a:ahLst/>
              <a:cxnLst/>
              <a:rect l="l" t="t" r="r" b="b"/>
              <a:pathLst>
                <a:path w="3551554">
                  <a:moveTo>
                    <a:pt x="0" y="0"/>
                  </a:moveTo>
                  <a:lnTo>
                    <a:pt x="3551110" y="0"/>
                  </a:lnTo>
                </a:path>
              </a:pathLst>
            </a:custGeom>
            <a:ln w="63500">
              <a:solidFill>
                <a:srgbClr val="F996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5544800" cy="100584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66139" y="909955"/>
            <a:ext cx="4559300" cy="46355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47625">
              <a:lnSpc>
                <a:spcPts val="3650"/>
              </a:lnSpc>
            </a:pPr>
            <a:r>
              <a:rPr sz="3400" b="1" spc="55" dirty="0">
                <a:solidFill>
                  <a:srgbClr val="FFFFFF"/>
                </a:solidFill>
                <a:latin typeface="Trebuchet MS"/>
                <a:cs typeface="Trebuchet MS"/>
              </a:rPr>
              <a:t>22nd</a:t>
            </a:r>
            <a:r>
              <a:rPr sz="34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dirty="0">
                <a:solidFill>
                  <a:srgbClr val="FFFFFF"/>
                </a:solidFill>
                <a:latin typeface="Myriad Pro Light"/>
                <a:cs typeface="Myriad Pro Light"/>
              </a:rPr>
              <a:t>&amp;</a:t>
            </a:r>
            <a:r>
              <a:rPr sz="3400" b="1" spc="-5" dirty="0">
                <a:solidFill>
                  <a:srgbClr val="FFFFFF"/>
                </a:solidFill>
                <a:latin typeface="Myriad Pro Light"/>
                <a:cs typeface="Myriad Pro Light"/>
              </a:rPr>
              <a:t> </a:t>
            </a:r>
            <a:r>
              <a:rPr sz="3400" b="1" spc="-60" dirty="0">
                <a:solidFill>
                  <a:srgbClr val="FFFFFF"/>
                </a:solidFill>
                <a:latin typeface="Trebuchet MS"/>
                <a:cs typeface="Trebuchet MS"/>
              </a:rPr>
              <a:t>Miner:</a:t>
            </a:r>
            <a:r>
              <a:rPr sz="34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35" dirty="0">
                <a:solidFill>
                  <a:srgbClr val="FFFFFF"/>
                </a:solidFill>
                <a:latin typeface="Trebuchet MS"/>
                <a:cs typeface="Trebuchet MS"/>
              </a:rPr>
              <a:t>Current</a:t>
            </a:r>
            <a:endParaRPr sz="3400" dirty="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039343" y="7641604"/>
            <a:ext cx="2048510" cy="1955800"/>
            <a:chOff x="13039343" y="7641604"/>
            <a:chExt cx="2048510" cy="195580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45680" y="7647952"/>
              <a:ext cx="2035568" cy="19431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045693" y="7647954"/>
              <a:ext cx="2035810" cy="1943100"/>
            </a:xfrm>
            <a:custGeom>
              <a:avLst/>
              <a:gdLst/>
              <a:ahLst/>
              <a:cxnLst/>
              <a:rect l="l" t="t" r="r" b="b"/>
              <a:pathLst>
                <a:path w="2035809" h="194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790700"/>
                  </a:lnTo>
                  <a:lnTo>
                    <a:pt x="7769" y="1838868"/>
                  </a:lnTo>
                  <a:lnTo>
                    <a:pt x="29405" y="1880703"/>
                  </a:lnTo>
                  <a:lnTo>
                    <a:pt x="62396" y="1913694"/>
                  </a:lnTo>
                  <a:lnTo>
                    <a:pt x="104231" y="1935330"/>
                  </a:lnTo>
                  <a:lnTo>
                    <a:pt x="152400" y="1943100"/>
                  </a:lnTo>
                  <a:lnTo>
                    <a:pt x="1883156" y="1943100"/>
                  </a:lnTo>
                  <a:lnTo>
                    <a:pt x="1931324" y="1935330"/>
                  </a:lnTo>
                  <a:lnTo>
                    <a:pt x="1973159" y="1913694"/>
                  </a:lnTo>
                  <a:lnTo>
                    <a:pt x="2006150" y="1880703"/>
                  </a:lnTo>
                  <a:lnTo>
                    <a:pt x="2027786" y="1838868"/>
                  </a:lnTo>
                  <a:lnTo>
                    <a:pt x="2035556" y="1790700"/>
                  </a:lnTo>
                  <a:lnTo>
                    <a:pt x="2035556" y="152400"/>
                  </a:lnTo>
                  <a:lnTo>
                    <a:pt x="2027786" y="104231"/>
                  </a:lnTo>
                  <a:lnTo>
                    <a:pt x="2006150" y="62396"/>
                  </a:lnTo>
                  <a:lnTo>
                    <a:pt x="1973159" y="29405"/>
                  </a:lnTo>
                  <a:lnTo>
                    <a:pt x="1931324" y="7769"/>
                  </a:lnTo>
                  <a:lnTo>
                    <a:pt x="1883156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885319" y="8515225"/>
              <a:ext cx="373380" cy="297180"/>
            </a:xfrm>
            <a:custGeom>
              <a:avLst/>
              <a:gdLst/>
              <a:ahLst/>
              <a:cxnLst/>
              <a:rect l="l" t="t" r="r" b="b"/>
              <a:pathLst>
                <a:path w="373380" h="297179">
                  <a:moveTo>
                    <a:pt x="32689" y="0"/>
                  </a:moveTo>
                  <a:lnTo>
                    <a:pt x="0" y="252514"/>
                  </a:lnTo>
                  <a:lnTo>
                    <a:pt x="340448" y="296570"/>
                  </a:lnTo>
                  <a:lnTo>
                    <a:pt x="373138" y="44056"/>
                  </a:lnTo>
                  <a:lnTo>
                    <a:pt x="32689" y="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 rot="4380000">
            <a:off x="13203451" y="8312074"/>
            <a:ext cx="910964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b="1" dirty="0">
                <a:latin typeface="Arial"/>
                <a:cs typeface="Arial"/>
              </a:rPr>
              <a:t>MINER</a:t>
            </a:r>
            <a:r>
              <a:rPr sz="1400" b="1" spc="22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ST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20460000">
            <a:off x="14122384" y="8660048"/>
            <a:ext cx="9415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22ND</a:t>
            </a:r>
            <a:r>
              <a:rPr sz="1400" b="1" spc="8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ST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676119" y="7792224"/>
            <a:ext cx="281940" cy="424180"/>
          </a:xfrm>
          <a:custGeom>
            <a:avLst/>
            <a:gdLst/>
            <a:ahLst/>
            <a:cxnLst/>
            <a:rect l="l" t="t" r="r" b="b"/>
            <a:pathLst>
              <a:path w="281940" h="424179">
                <a:moveTo>
                  <a:pt x="281635" y="0"/>
                </a:moveTo>
                <a:lnTo>
                  <a:pt x="0" y="0"/>
                </a:lnTo>
                <a:lnTo>
                  <a:pt x="0" y="423659"/>
                </a:lnTo>
                <a:lnTo>
                  <a:pt x="281635" y="423659"/>
                </a:lnTo>
                <a:lnTo>
                  <a:pt x="28163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676119" y="7792224"/>
            <a:ext cx="281940" cy="424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125"/>
              </a:lnSpc>
            </a:pPr>
            <a:r>
              <a:rPr sz="1000" b="1" dirty="0"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4693548" y="7926689"/>
            <a:ext cx="248920" cy="273685"/>
            <a:chOff x="14693548" y="7926689"/>
            <a:chExt cx="248920" cy="273685"/>
          </a:xfrm>
        </p:grpSpPr>
        <p:sp>
          <p:nvSpPr>
            <p:cNvPr id="20" name="object 20"/>
            <p:cNvSpPr/>
            <p:nvPr/>
          </p:nvSpPr>
          <p:spPr>
            <a:xfrm>
              <a:off x="14698310" y="7956049"/>
              <a:ext cx="239395" cy="239395"/>
            </a:xfrm>
            <a:custGeom>
              <a:avLst/>
              <a:gdLst/>
              <a:ahLst/>
              <a:cxnLst/>
              <a:rect l="l" t="t" r="r" b="b"/>
              <a:pathLst>
                <a:path w="239394" h="239395">
                  <a:moveTo>
                    <a:pt x="119672" y="239344"/>
                  </a:moveTo>
                  <a:lnTo>
                    <a:pt x="166252" y="229939"/>
                  </a:lnTo>
                  <a:lnTo>
                    <a:pt x="204292" y="204293"/>
                  </a:lnTo>
                  <a:lnTo>
                    <a:pt x="229939" y="166258"/>
                  </a:lnTo>
                  <a:lnTo>
                    <a:pt x="239344" y="119684"/>
                  </a:lnTo>
                  <a:lnTo>
                    <a:pt x="229939" y="73096"/>
                  </a:lnTo>
                  <a:lnTo>
                    <a:pt x="204292" y="35053"/>
                  </a:lnTo>
                  <a:lnTo>
                    <a:pt x="166252" y="9404"/>
                  </a:lnTo>
                  <a:lnTo>
                    <a:pt x="119672" y="0"/>
                  </a:lnTo>
                  <a:lnTo>
                    <a:pt x="73091" y="9404"/>
                  </a:lnTo>
                  <a:lnTo>
                    <a:pt x="35052" y="35053"/>
                  </a:lnTo>
                  <a:lnTo>
                    <a:pt x="9404" y="73096"/>
                  </a:lnTo>
                  <a:lnTo>
                    <a:pt x="0" y="119684"/>
                  </a:lnTo>
                  <a:lnTo>
                    <a:pt x="9404" y="166258"/>
                  </a:lnTo>
                  <a:lnTo>
                    <a:pt x="35052" y="204293"/>
                  </a:lnTo>
                  <a:lnTo>
                    <a:pt x="73091" y="229939"/>
                  </a:lnTo>
                  <a:lnTo>
                    <a:pt x="119672" y="23934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817982" y="7926689"/>
              <a:ext cx="0" cy="149225"/>
            </a:xfrm>
            <a:custGeom>
              <a:avLst/>
              <a:gdLst/>
              <a:ahLst/>
              <a:cxnLst/>
              <a:rect l="l" t="t" r="r" b="b"/>
              <a:pathLst>
                <a:path h="149225">
                  <a:moveTo>
                    <a:pt x="0" y="149047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56853" y="9493929"/>
            <a:ext cx="10231120" cy="2006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8199755" algn="l"/>
                <a:tab pos="9751695" algn="l"/>
              </a:tabLst>
            </a:pPr>
            <a:r>
              <a:rPr sz="1800" spc="15" baseline="2314" dirty="0">
                <a:latin typeface="Arial"/>
                <a:cs typeface="Arial"/>
              </a:rPr>
              <a:t>SAN</a:t>
            </a:r>
            <a:r>
              <a:rPr sz="1800" spc="225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PEDRO’S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WATERFRONT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CONNECTIVITY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PLAN</a:t>
            </a:r>
            <a:r>
              <a:rPr sz="1800" spc="209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|</a:t>
            </a:r>
            <a:r>
              <a:rPr sz="1800" spc="202" baseline="2314" dirty="0">
                <a:latin typeface="Arial"/>
                <a:cs typeface="Arial"/>
              </a:rPr>
              <a:t> </a:t>
            </a:r>
            <a:r>
              <a:rPr sz="1800" spc="15" baseline="2314" dirty="0">
                <a:latin typeface="Arial"/>
                <a:cs typeface="Arial"/>
              </a:rPr>
              <a:t>HARBOR</a:t>
            </a:r>
            <a:r>
              <a:rPr sz="1800" spc="247" baseline="2314" dirty="0">
                <a:latin typeface="Arial"/>
                <a:cs typeface="Arial"/>
              </a:rPr>
              <a:t> </a:t>
            </a:r>
            <a:r>
              <a:rPr sz="1800" spc="-15" baseline="2314" dirty="0">
                <a:latin typeface="Arial"/>
                <a:cs typeface="Arial"/>
              </a:rPr>
              <a:t>COMMISSION</a:t>
            </a:r>
            <a:r>
              <a:rPr sz="1800" baseline="2314" dirty="0">
                <a:latin typeface="Arial"/>
                <a:cs typeface="Arial"/>
              </a:rPr>
              <a:t>	</a:t>
            </a:r>
            <a:r>
              <a:rPr sz="1200" dirty="0">
                <a:latin typeface="GT Pressura Regular"/>
                <a:cs typeface="GT Pressura Regular"/>
              </a:rPr>
              <a:t>December</a:t>
            </a:r>
            <a:r>
              <a:rPr sz="1200" spc="-10" dirty="0">
                <a:latin typeface="GT Pressura Regular"/>
                <a:cs typeface="GT Pressura Regular"/>
              </a:rPr>
              <a:t> </a:t>
            </a:r>
            <a:r>
              <a:rPr sz="1200" dirty="0">
                <a:latin typeface="GT Pressura Regular"/>
                <a:cs typeface="GT Pressura Regular"/>
              </a:rPr>
              <a:t>7, </a:t>
            </a:r>
            <a:r>
              <a:rPr sz="1200" spc="-20" dirty="0">
                <a:latin typeface="GT Pressura Regular"/>
                <a:cs typeface="GT Pressura Regular"/>
              </a:rPr>
              <a:t>2023</a:t>
            </a:r>
            <a:r>
              <a:rPr sz="1200" dirty="0">
                <a:latin typeface="GT Pressura Regular"/>
                <a:cs typeface="GT Pressura Regular"/>
              </a:rPr>
              <a:t>	Page</a:t>
            </a:r>
            <a:r>
              <a:rPr sz="1200" spc="-60" dirty="0">
                <a:latin typeface="GT Pressura Regular"/>
                <a:cs typeface="GT Pressura Regular"/>
              </a:rPr>
              <a:t> </a:t>
            </a:r>
            <a:r>
              <a:rPr sz="1200" spc="-25" dirty="0">
                <a:latin typeface="GT Pressura Regular"/>
                <a:cs typeface="GT Pressura Regular"/>
              </a:rPr>
              <a:t>46</a:t>
            </a:r>
            <a:endParaRPr sz="1200">
              <a:latin typeface="GT Pressura Regular"/>
              <a:cs typeface="GT Pressura Regular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5" name="object 5"/>
            <p:cNvSpPr/>
            <p:nvPr/>
          </p:nvSpPr>
          <p:spPr>
            <a:xfrm>
              <a:off x="914400" y="1066546"/>
              <a:ext cx="3551554" cy="0"/>
            </a:xfrm>
            <a:custGeom>
              <a:avLst/>
              <a:gdLst/>
              <a:ahLst/>
              <a:cxnLst/>
              <a:rect l="l" t="t" r="r" b="b"/>
              <a:pathLst>
                <a:path w="3551554">
                  <a:moveTo>
                    <a:pt x="0" y="0"/>
                  </a:moveTo>
                  <a:lnTo>
                    <a:pt x="3551110" y="0"/>
                  </a:lnTo>
                </a:path>
              </a:pathLst>
            </a:custGeom>
            <a:ln w="63500">
              <a:solidFill>
                <a:srgbClr val="F996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544800" cy="100584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59789" y="909955"/>
            <a:ext cx="8489950" cy="108585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3750"/>
              </a:lnSpc>
            </a:pPr>
            <a:r>
              <a:rPr sz="3400" b="1" spc="55" dirty="0">
                <a:solidFill>
                  <a:srgbClr val="FFFFFF"/>
                </a:solidFill>
                <a:latin typeface="Trebuchet MS"/>
                <a:cs typeface="Trebuchet MS"/>
              </a:rPr>
              <a:t>22nd</a:t>
            </a:r>
            <a:r>
              <a:rPr sz="3400" b="1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dirty="0">
                <a:solidFill>
                  <a:srgbClr val="FFFFFF"/>
                </a:solidFill>
                <a:latin typeface="Myriad Pro Light"/>
                <a:cs typeface="Myriad Pro Light"/>
              </a:rPr>
              <a:t>&amp;</a:t>
            </a:r>
            <a:r>
              <a:rPr sz="3400" b="1" spc="5" dirty="0">
                <a:solidFill>
                  <a:srgbClr val="FFFFFF"/>
                </a:solidFill>
                <a:latin typeface="Myriad Pro Light"/>
                <a:cs typeface="Myriad Pro Light"/>
              </a:rPr>
              <a:t> </a:t>
            </a:r>
            <a:r>
              <a:rPr sz="3400" b="1" spc="-60" dirty="0">
                <a:solidFill>
                  <a:srgbClr val="FFFFFF"/>
                </a:solidFill>
                <a:latin typeface="Trebuchet MS"/>
                <a:cs typeface="Trebuchet MS"/>
              </a:rPr>
              <a:t>Miner:</a:t>
            </a:r>
            <a:r>
              <a:rPr sz="3400" b="1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120" dirty="0">
                <a:solidFill>
                  <a:srgbClr val="FFFFFF"/>
                </a:solidFill>
                <a:latin typeface="Trebuchet MS"/>
                <a:cs typeface="Trebuchet MS"/>
              </a:rPr>
              <a:t>Proposed</a:t>
            </a:r>
            <a:r>
              <a:rPr sz="3400" b="1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114" dirty="0">
                <a:solidFill>
                  <a:srgbClr val="FFFFFF"/>
                </a:solidFill>
                <a:latin typeface="Trebuchet MS"/>
                <a:cs typeface="Trebuchet MS"/>
              </a:rPr>
              <a:t>Trolley</a:t>
            </a:r>
            <a:r>
              <a:rPr sz="3400" b="1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10" dirty="0">
                <a:solidFill>
                  <a:srgbClr val="FFFFFF"/>
                </a:solidFill>
                <a:latin typeface="Trebuchet MS"/>
                <a:cs typeface="Trebuchet MS"/>
              </a:rPr>
              <a:t>Attraction</a:t>
            </a:r>
            <a:endParaRPr sz="3400">
              <a:latin typeface="Trebuchet MS"/>
              <a:cs typeface="Trebuchet MS"/>
            </a:endParaRPr>
          </a:p>
          <a:p>
            <a:pPr marL="53975">
              <a:lnSpc>
                <a:spcPct val="100000"/>
              </a:lnSpc>
            </a:pPr>
            <a:r>
              <a:rPr sz="3400" b="1" dirty="0">
                <a:solidFill>
                  <a:srgbClr val="FFFFFF"/>
                </a:solidFill>
                <a:latin typeface="Myriad Pro Light"/>
                <a:cs typeface="Myriad Pro Light"/>
              </a:rPr>
              <a:t>&amp;</a:t>
            </a:r>
            <a:r>
              <a:rPr sz="3400" b="1" spc="5" dirty="0">
                <a:solidFill>
                  <a:srgbClr val="FFFFFF"/>
                </a:solidFill>
                <a:latin typeface="Myriad Pro Light"/>
                <a:cs typeface="Myriad Pro Light"/>
              </a:rPr>
              <a:t> </a:t>
            </a:r>
            <a:r>
              <a:rPr sz="3400" b="1" spc="-45" dirty="0">
                <a:solidFill>
                  <a:srgbClr val="FFFFFF"/>
                </a:solidFill>
                <a:latin typeface="Trebuchet MS"/>
                <a:cs typeface="Trebuchet MS"/>
              </a:rPr>
              <a:t>Mobility</a:t>
            </a:r>
            <a:r>
              <a:rPr sz="34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55" dirty="0">
                <a:solidFill>
                  <a:srgbClr val="FFFFFF"/>
                </a:solidFill>
                <a:latin typeface="Trebuchet MS"/>
                <a:cs typeface="Trebuchet MS"/>
              </a:rPr>
              <a:t>Hub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 rot="14880000">
            <a:off x="-400129" y="4423882"/>
            <a:ext cx="1910358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65"/>
              </a:lnSpc>
            </a:pPr>
            <a:r>
              <a:rPr sz="3000" b="1" dirty="0">
                <a:solidFill>
                  <a:srgbClr val="FFFFFF"/>
                </a:solidFill>
                <a:latin typeface="Work Sans ExtraBold"/>
                <a:cs typeface="Work Sans ExtraBold"/>
              </a:rPr>
              <a:t>MINER</a:t>
            </a:r>
            <a:r>
              <a:rPr sz="3000" b="1" spc="30" dirty="0">
                <a:solidFill>
                  <a:srgbClr val="FFFFFF"/>
                </a:solidFill>
                <a:latin typeface="Work Sans ExtraBold"/>
                <a:cs typeface="Work Sans ExtraBold"/>
              </a:rPr>
              <a:t> </a:t>
            </a:r>
            <a:r>
              <a:rPr sz="3000" b="1" spc="-40" dirty="0">
                <a:solidFill>
                  <a:srgbClr val="FFFFFF"/>
                </a:solidFill>
                <a:latin typeface="Work Sans ExtraBold"/>
                <a:cs typeface="Work Sans ExtraBold"/>
              </a:rPr>
              <a:t>ST</a:t>
            </a:r>
            <a:endParaRPr sz="3000">
              <a:latin typeface="Work Sans ExtraBold"/>
              <a:cs typeface="Work Sans ExtraBold"/>
            </a:endParaRPr>
          </a:p>
        </p:txBody>
      </p:sp>
      <p:sp>
        <p:nvSpPr>
          <p:cNvPr id="9" name="object 9"/>
          <p:cNvSpPr txBox="1"/>
          <p:nvPr/>
        </p:nvSpPr>
        <p:spPr>
          <a:xfrm rot="20160000">
            <a:off x="11327452" y="7206907"/>
            <a:ext cx="1667796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25"/>
              </a:lnSpc>
            </a:pPr>
            <a:r>
              <a:rPr sz="3000" b="1" dirty="0">
                <a:solidFill>
                  <a:srgbClr val="FFFFFF"/>
                </a:solidFill>
                <a:latin typeface="Work Sans ExtraBold"/>
                <a:cs typeface="Work Sans ExtraBold"/>
              </a:rPr>
              <a:t>22ND</a:t>
            </a:r>
            <a:r>
              <a:rPr sz="3000" b="1" spc="-80" dirty="0">
                <a:solidFill>
                  <a:srgbClr val="FFFFFF"/>
                </a:solidFill>
                <a:latin typeface="Work Sans ExtraBold"/>
                <a:cs typeface="Work Sans ExtraBold"/>
              </a:rPr>
              <a:t> </a:t>
            </a:r>
            <a:r>
              <a:rPr sz="4500" b="1" spc="-37" baseline="2777" dirty="0">
                <a:solidFill>
                  <a:srgbClr val="FFFFFF"/>
                </a:solidFill>
                <a:latin typeface="Work Sans ExtraBold"/>
                <a:cs typeface="Work Sans ExtraBold"/>
              </a:rPr>
              <a:t>S</a:t>
            </a:r>
            <a:r>
              <a:rPr sz="4500" b="1" spc="-37" baseline="3703" dirty="0">
                <a:solidFill>
                  <a:srgbClr val="FFFFFF"/>
                </a:solidFill>
                <a:latin typeface="Work Sans ExtraBold"/>
                <a:cs typeface="Work Sans ExtraBold"/>
              </a:rPr>
              <a:t>T</a:t>
            </a:r>
            <a:endParaRPr sz="4500" baseline="3703">
              <a:latin typeface="Work Sans ExtraBold"/>
              <a:cs typeface="Work Sans ExtraBol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6770" y="3228616"/>
            <a:ext cx="3388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FFFF"/>
                </a:solidFill>
                <a:latin typeface="GT Pressura Bold"/>
                <a:cs typeface="GT Pressura Bold"/>
              </a:rPr>
              <a:t>3.</a:t>
            </a:r>
            <a:r>
              <a:rPr sz="4800" b="1" spc="-28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800" b="1" spc="-20" dirty="0">
                <a:solidFill>
                  <a:srgbClr val="FFFFFF"/>
                </a:solidFill>
                <a:latin typeface="GT Pressura Bold"/>
                <a:cs typeface="GT Pressura Bold"/>
              </a:rPr>
              <a:t>Next</a:t>
            </a:r>
            <a:r>
              <a:rPr sz="4800" b="1" spc="-24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4800" b="1" spc="-40" dirty="0">
                <a:solidFill>
                  <a:srgbClr val="FFFFFF"/>
                </a:solidFill>
                <a:latin typeface="GT Pressura Bold"/>
                <a:cs typeface="GT Pressura Bold"/>
              </a:rPr>
              <a:t>Steps</a:t>
            </a:r>
            <a:endParaRPr sz="4800">
              <a:latin typeface="GT Pressura Bold"/>
              <a:cs typeface="GT Pressura Bol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47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6236" y="3025139"/>
            <a:ext cx="13916025" cy="4889500"/>
            <a:chOff x="876236" y="3025139"/>
            <a:chExt cx="13916025" cy="4889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6236" y="3547630"/>
              <a:ext cx="13915726" cy="43665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994643" y="5151622"/>
              <a:ext cx="0" cy="942340"/>
            </a:xfrm>
            <a:custGeom>
              <a:avLst/>
              <a:gdLst/>
              <a:ahLst/>
              <a:cxnLst/>
              <a:rect l="l" t="t" r="r" b="b"/>
              <a:pathLst>
                <a:path h="942339">
                  <a:moveTo>
                    <a:pt x="0" y="0"/>
                  </a:moveTo>
                  <a:lnTo>
                    <a:pt x="0" y="942340"/>
                  </a:lnTo>
                </a:path>
              </a:pathLst>
            </a:custGeom>
            <a:ln w="50800">
              <a:solidFill>
                <a:srgbClr val="FF96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32540" y="6370314"/>
              <a:ext cx="1003935" cy="0"/>
            </a:xfrm>
            <a:custGeom>
              <a:avLst/>
              <a:gdLst/>
              <a:ahLst/>
              <a:cxnLst/>
              <a:rect l="l" t="t" r="r" b="b"/>
              <a:pathLst>
                <a:path w="1003934">
                  <a:moveTo>
                    <a:pt x="0" y="0"/>
                  </a:moveTo>
                  <a:lnTo>
                    <a:pt x="1003681" y="0"/>
                  </a:lnTo>
                </a:path>
              </a:pathLst>
            </a:custGeom>
            <a:ln w="50800">
              <a:solidFill>
                <a:srgbClr val="FF96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20752" y="5102351"/>
              <a:ext cx="0" cy="942340"/>
            </a:xfrm>
            <a:custGeom>
              <a:avLst/>
              <a:gdLst/>
              <a:ahLst/>
              <a:cxnLst/>
              <a:rect l="l" t="t" r="r" b="b"/>
              <a:pathLst>
                <a:path h="942339">
                  <a:moveTo>
                    <a:pt x="0" y="942339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96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279174" y="4826000"/>
              <a:ext cx="1003935" cy="0"/>
            </a:xfrm>
            <a:custGeom>
              <a:avLst/>
              <a:gdLst/>
              <a:ahLst/>
              <a:cxnLst/>
              <a:rect l="l" t="t" r="r" b="b"/>
              <a:pathLst>
                <a:path w="1003934">
                  <a:moveTo>
                    <a:pt x="100368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96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994641" y="4826000"/>
              <a:ext cx="1626235" cy="1544320"/>
            </a:xfrm>
            <a:custGeom>
              <a:avLst/>
              <a:gdLst/>
              <a:ahLst/>
              <a:cxnLst/>
              <a:rect l="l" t="t" r="r" b="b"/>
              <a:pathLst>
                <a:path w="1626234" h="1544320">
                  <a:moveTo>
                    <a:pt x="16916" y="82550"/>
                  </a:moveTo>
                  <a:lnTo>
                    <a:pt x="9713" y="98748"/>
                  </a:lnTo>
                  <a:lnTo>
                    <a:pt x="4405" y="115879"/>
                  </a:lnTo>
                  <a:lnTo>
                    <a:pt x="1123" y="133808"/>
                  </a:lnTo>
                  <a:lnTo>
                    <a:pt x="0" y="152400"/>
                  </a:lnTo>
                  <a:lnTo>
                    <a:pt x="0" y="227076"/>
                  </a:lnTo>
                </a:path>
                <a:path w="1626234" h="1544320">
                  <a:moveTo>
                    <a:pt x="0" y="1317244"/>
                  </a:moveTo>
                  <a:lnTo>
                    <a:pt x="0" y="1391920"/>
                  </a:lnTo>
                  <a:lnTo>
                    <a:pt x="1123" y="1410510"/>
                  </a:lnTo>
                  <a:lnTo>
                    <a:pt x="4405" y="1428435"/>
                  </a:lnTo>
                  <a:lnTo>
                    <a:pt x="9713" y="1445565"/>
                  </a:lnTo>
                  <a:lnTo>
                    <a:pt x="16916" y="1461770"/>
                  </a:lnTo>
                </a:path>
                <a:path w="1626234" h="1544320">
                  <a:moveTo>
                    <a:pt x="82549" y="1527416"/>
                  </a:moveTo>
                  <a:lnTo>
                    <a:pt x="98754" y="1534611"/>
                  </a:lnTo>
                  <a:lnTo>
                    <a:pt x="115884" y="1539916"/>
                  </a:lnTo>
                  <a:lnTo>
                    <a:pt x="133809" y="1543196"/>
                  </a:lnTo>
                  <a:lnTo>
                    <a:pt x="152399" y="1544320"/>
                  </a:lnTo>
                  <a:lnTo>
                    <a:pt x="231165" y="1544320"/>
                  </a:lnTo>
                </a:path>
                <a:path w="1626234" h="1544320">
                  <a:moveTo>
                    <a:pt x="1394942" y="1544320"/>
                  </a:moveTo>
                  <a:lnTo>
                    <a:pt x="1473708" y="1544320"/>
                  </a:lnTo>
                  <a:lnTo>
                    <a:pt x="1492305" y="1543196"/>
                  </a:lnTo>
                  <a:lnTo>
                    <a:pt x="1510233" y="1539916"/>
                  </a:lnTo>
                  <a:lnTo>
                    <a:pt x="1527361" y="1534611"/>
                  </a:lnTo>
                  <a:lnTo>
                    <a:pt x="1543558" y="1527416"/>
                  </a:lnTo>
                </a:path>
                <a:path w="1626234" h="1544320">
                  <a:moveTo>
                    <a:pt x="1609191" y="1461770"/>
                  </a:moveTo>
                  <a:lnTo>
                    <a:pt x="1616399" y="1445565"/>
                  </a:lnTo>
                  <a:lnTo>
                    <a:pt x="1621707" y="1428435"/>
                  </a:lnTo>
                  <a:lnTo>
                    <a:pt x="1624986" y="1410510"/>
                  </a:lnTo>
                  <a:lnTo>
                    <a:pt x="1626108" y="1391920"/>
                  </a:lnTo>
                  <a:lnTo>
                    <a:pt x="1626108" y="1317244"/>
                  </a:lnTo>
                </a:path>
                <a:path w="1626234" h="1544320">
                  <a:moveTo>
                    <a:pt x="1626108" y="227076"/>
                  </a:moveTo>
                  <a:lnTo>
                    <a:pt x="1626108" y="152400"/>
                  </a:lnTo>
                  <a:lnTo>
                    <a:pt x="1624986" y="133808"/>
                  </a:lnTo>
                  <a:lnTo>
                    <a:pt x="1621707" y="115879"/>
                  </a:lnTo>
                  <a:lnTo>
                    <a:pt x="1616399" y="98748"/>
                  </a:lnTo>
                  <a:lnTo>
                    <a:pt x="1609191" y="82550"/>
                  </a:lnTo>
                </a:path>
                <a:path w="1626234" h="1544320">
                  <a:moveTo>
                    <a:pt x="1543558" y="16916"/>
                  </a:moveTo>
                  <a:lnTo>
                    <a:pt x="1527361" y="9708"/>
                  </a:lnTo>
                  <a:lnTo>
                    <a:pt x="1510233" y="4400"/>
                  </a:lnTo>
                  <a:lnTo>
                    <a:pt x="1492305" y="1121"/>
                  </a:lnTo>
                  <a:lnTo>
                    <a:pt x="1473708" y="0"/>
                  </a:lnTo>
                  <a:lnTo>
                    <a:pt x="1394942" y="0"/>
                  </a:lnTo>
                </a:path>
                <a:path w="1626234" h="1544320">
                  <a:moveTo>
                    <a:pt x="231165" y="0"/>
                  </a:moveTo>
                  <a:lnTo>
                    <a:pt x="152399" y="0"/>
                  </a:lnTo>
                  <a:lnTo>
                    <a:pt x="133809" y="1121"/>
                  </a:lnTo>
                  <a:lnTo>
                    <a:pt x="115884" y="4400"/>
                  </a:lnTo>
                  <a:lnTo>
                    <a:pt x="98754" y="9708"/>
                  </a:lnTo>
                  <a:lnTo>
                    <a:pt x="82549" y="16916"/>
                  </a:lnTo>
                </a:path>
              </a:pathLst>
            </a:custGeom>
            <a:ln w="50800">
              <a:solidFill>
                <a:srgbClr val="FF96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155172" y="3025139"/>
              <a:ext cx="0" cy="1775460"/>
            </a:xfrm>
            <a:custGeom>
              <a:avLst/>
              <a:gdLst/>
              <a:ahLst/>
              <a:cxnLst/>
              <a:rect l="l" t="t" r="r" b="b"/>
              <a:pathLst>
                <a:path h="1775460">
                  <a:moveTo>
                    <a:pt x="0" y="1775459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96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Project</a:t>
            </a:r>
            <a:r>
              <a:rPr spc="-345" dirty="0"/>
              <a:t> </a:t>
            </a:r>
            <a:r>
              <a:rPr spc="-110" dirty="0"/>
              <a:t>Timeline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48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01700" y="1202743"/>
            <a:ext cx="5796915" cy="1690370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sz="3400" b="1" spc="-70" dirty="0">
                <a:latin typeface="Trebuchet MS"/>
                <a:cs typeface="Trebuchet MS"/>
              </a:rPr>
              <a:t>Finalizing</a:t>
            </a:r>
            <a:r>
              <a:rPr sz="3400" b="1" spc="-310" dirty="0">
                <a:latin typeface="Trebuchet MS"/>
                <a:cs typeface="Trebuchet MS"/>
              </a:rPr>
              <a:t> </a:t>
            </a:r>
            <a:r>
              <a:rPr sz="3400" b="1" spc="-25" dirty="0">
                <a:latin typeface="Trebuchet MS"/>
                <a:cs typeface="Trebuchet MS"/>
              </a:rPr>
              <a:t>the</a:t>
            </a:r>
            <a:r>
              <a:rPr sz="3400" b="1" spc="-305" dirty="0">
                <a:latin typeface="Trebuchet MS"/>
                <a:cs typeface="Trebuchet MS"/>
              </a:rPr>
              <a:t> </a:t>
            </a:r>
            <a:r>
              <a:rPr sz="3400" b="1" spc="-20" dirty="0">
                <a:latin typeface="Trebuchet MS"/>
                <a:cs typeface="Trebuchet MS"/>
              </a:rPr>
              <a:t>Plan</a:t>
            </a:r>
            <a:endParaRPr sz="34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045"/>
              </a:spcBef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Dec.</a:t>
            </a:r>
            <a:r>
              <a:rPr sz="28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7,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2023:</a:t>
            </a:r>
            <a:r>
              <a:rPr sz="28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Presentation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of</a:t>
            </a:r>
            <a:r>
              <a:rPr sz="2800" spc="-4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final</a:t>
            </a:r>
            <a:r>
              <a:rPr sz="2800" spc="-4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20" dirty="0">
                <a:solidFill>
                  <a:srgbClr val="5F5F61"/>
                </a:solidFill>
                <a:latin typeface="GT Pressura Regular"/>
                <a:cs typeface="GT Pressura Regular"/>
              </a:rPr>
              <a:t>plan</a:t>
            </a:r>
            <a:endParaRPr sz="2800">
              <a:latin typeface="GT Pressura Regular"/>
              <a:cs typeface="GT Pressura Regular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Dec.</a:t>
            </a:r>
            <a:r>
              <a:rPr sz="2800" spc="-30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80" dirty="0">
                <a:solidFill>
                  <a:srgbClr val="5F5F61"/>
                </a:solidFill>
                <a:latin typeface="GT Pressura Regular"/>
                <a:cs typeface="GT Pressura Regular"/>
              </a:rPr>
              <a:t>8-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15,</a:t>
            </a:r>
            <a:r>
              <a:rPr sz="28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2023:</a:t>
            </a:r>
            <a:r>
              <a:rPr sz="28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Plan</a:t>
            </a:r>
            <a:r>
              <a:rPr sz="28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dirty="0">
                <a:solidFill>
                  <a:srgbClr val="5F5F61"/>
                </a:solidFill>
                <a:latin typeface="GT Pressura Regular"/>
                <a:cs typeface="GT Pressura Regular"/>
              </a:rPr>
              <a:t>project</a:t>
            </a:r>
            <a:r>
              <a:rPr sz="2800" spc="-15" dirty="0">
                <a:solidFill>
                  <a:srgbClr val="5F5F61"/>
                </a:solidFill>
                <a:latin typeface="GT Pressura Regular"/>
                <a:cs typeface="GT Pressura Regular"/>
              </a:rPr>
              <a:t> </a:t>
            </a:r>
            <a:r>
              <a:rPr sz="2800" spc="-10" dirty="0">
                <a:solidFill>
                  <a:srgbClr val="5F5F61"/>
                </a:solidFill>
                <a:latin typeface="GT Pressura Regular"/>
                <a:cs typeface="GT Pressura Regular"/>
              </a:rPr>
              <a:t>closeout</a:t>
            </a:r>
            <a:endParaRPr sz="2800">
              <a:latin typeface="GT Pressura Regular"/>
              <a:cs typeface="GT Pressura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56980" y="2470150"/>
            <a:ext cx="240220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solidFill>
                  <a:srgbClr val="F9972E"/>
                </a:solidFill>
                <a:latin typeface="GT Pressura Bold"/>
                <a:cs typeface="GT Pressura Bold"/>
              </a:rPr>
              <a:t>WE ARE </a:t>
            </a:r>
            <a:r>
              <a:rPr sz="3400" b="1" spc="-20" dirty="0">
                <a:solidFill>
                  <a:srgbClr val="F9972E"/>
                </a:solidFill>
                <a:latin typeface="GT Pressura Bold"/>
                <a:cs typeface="GT Pressura Bold"/>
              </a:rPr>
              <a:t>HERE</a:t>
            </a:r>
            <a:endParaRPr sz="3400">
              <a:latin typeface="GT Pressura Bold"/>
              <a:cs typeface="GT Pressura Bol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77340" y="9477927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87932" y="94742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204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1647" y="9477933"/>
            <a:ext cx="799200" cy="2483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787" y="9184652"/>
            <a:ext cx="799198" cy="77113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14400" y="1066546"/>
            <a:ext cx="3551554" cy="0"/>
          </a:xfrm>
          <a:custGeom>
            <a:avLst/>
            <a:gdLst/>
            <a:ahLst/>
            <a:cxnLst/>
            <a:rect l="l" t="t" r="r" b="b"/>
            <a:pathLst>
              <a:path w="3551554">
                <a:moveTo>
                  <a:pt x="0" y="0"/>
                </a:moveTo>
                <a:lnTo>
                  <a:pt x="3551110" y="0"/>
                </a:lnTo>
              </a:path>
            </a:pathLst>
          </a:custGeom>
          <a:ln w="63500">
            <a:solidFill>
              <a:srgbClr val="F996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1895" y="395728"/>
            <a:ext cx="30048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Any</a:t>
            </a:r>
            <a:r>
              <a:rPr spc="-350" dirty="0"/>
              <a:t> </a:t>
            </a:r>
            <a:r>
              <a:rPr spc="-60" dirty="0"/>
              <a:t>Questions?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590" y="1392427"/>
            <a:ext cx="11938901" cy="749808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49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65" dirty="0">
                <a:solidFill>
                  <a:srgbClr val="3D81B9"/>
                </a:solidFill>
              </a:rPr>
              <a:t>Background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955800"/>
            <a:ext cx="5277358" cy="30826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48717" y="1955800"/>
            <a:ext cx="4076966" cy="36543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79468" y="1955800"/>
            <a:ext cx="4508131" cy="36543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4400" y="5213908"/>
            <a:ext cx="5280519" cy="37339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66931" y="5774743"/>
            <a:ext cx="3820668" cy="31731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34620" y="5774740"/>
            <a:ext cx="4793283" cy="31731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01700" y="1252325"/>
            <a:ext cx="1492885" cy="117348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3400" b="1" spc="-10" dirty="0">
                <a:latin typeface="Trebuchet MS"/>
                <a:cs typeface="Trebuchet MS"/>
              </a:rPr>
              <a:t>History</a:t>
            </a:r>
            <a:endParaRPr sz="3400">
              <a:latin typeface="Trebuchet MS"/>
              <a:cs typeface="Trebuchet MS"/>
            </a:endParaRPr>
          </a:p>
          <a:p>
            <a:pPr marL="139700">
              <a:lnSpc>
                <a:spcPct val="100000"/>
              </a:lnSpc>
              <a:spcBef>
                <a:spcPts val="720"/>
              </a:spcBef>
            </a:pPr>
            <a:r>
              <a:rPr sz="2800" b="1" spc="-10" dirty="0">
                <a:solidFill>
                  <a:srgbClr val="5F5F61"/>
                </a:solidFill>
                <a:latin typeface="Arial Narrow"/>
                <a:cs typeface="Arial Narrow"/>
              </a:rPr>
              <a:t>Military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448755" y="5792175"/>
            <a:ext cx="10629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5F5F61"/>
                </a:solidFill>
                <a:latin typeface="Arial Narrow"/>
                <a:cs typeface="Arial Narrow"/>
              </a:rPr>
              <a:t>Fishing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8700" y="5231394"/>
            <a:ext cx="32016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 Narrow"/>
                <a:cs typeface="Arial Narrow"/>
              </a:rPr>
              <a:t>Downtown 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Businesses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80927" y="5797865"/>
            <a:ext cx="11918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Canning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62623" y="1973387"/>
            <a:ext cx="86804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Cargo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93552" y="1973387"/>
            <a:ext cx="19050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 Narrow"/>
                <a:cs typeface="Arial Narrow"/>
              </a:rPr>
              <a:t>Ship 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Building</a:t>
            </a:r>
            <a:endParaRPr sz="2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65" dirty="0">
                <a:solidFill>
                  <a:srgbClr val="3D81B9"/>
                </a:solidFill>
              </a:rPr>
              <a:t>Background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590" y="1955800"/>
            <a:ext cx="6240589" cy="35273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01400" y="5183028"/>
            <a:ext cx="170180" cy="812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90" dirty="0">
                <a:solidFill>
                  <a:srgbClr val="EDE7DD"/>
                </a:solidFill>
                <a:latin typeface="Century Gothic"/>
                <a:cs typeface="Century Gothic"/>
              </a:rPr>
              <a:t>PAG</a:t>
            </a:r>
            <a:endParaRPr sz="35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590" y="5647740"/>
            <a:ext cx="7824889" cy="30390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38847" y="1955800"/>
            <a:ext cx="7748752" cy="352736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01700" y="1252325"/>
            <a:ext cx="7646034" cy="117348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3400" b="1" spc="45" dirty="0">
                <a:latin typeface="Trebuchet MS"/>
                <a:cs typeface="Trebuchet MS"/>
              </a:rPr>
              <a:t>Current</a:t>
            </a:r>
            <a:r>
              <a:rPr sz="3400" b="1" spc="-340" dirty="0">
                <a:latin typeface="Trebuchet MS"/>
                <a:cs typeface="Trebuchet MS"/>
              </a:rPr>
              <a:t> </a:t>
            </a:r>
            <a:r>
              <a:rPr sz="3400" b="1" spc="70" dirty="0">
                <a:latin typeface="Trebuchet MS"/>
                <a:cs typeface="Trebuchet MS"/>
              </a:rPr>
              <a:t>and</a:t>
            </a:r>
            <a:r>
              <a:rPr sz="3400" b="1" spc="-330" dirty="0">
                <a:latin typeface="Trebuchet MS"/>
                <a:cs typeface="Trebuchet MS"/>
              </a:rPr>
              <a:t> </a:t>
            </a:r>
            <a:r>
              <a:rPr sz="3400" b="1" spc="-345" dirty="0">
                <a:latin typeface="Trebuchet MS"/>
                <a:cs typeface="Trebuchet MS"/>
              </a:rPr>
              <a:t>F</a:t>
            </a:r>
            <a:r>
              <a:rPr sz="3400" b="1" spc="-15" dirty="0">
                <a:latin typeface="Trebuchet MS"/>
                <a:cs typeface="Trebuchet MS"/>
              </a:rPr>
              <a:t>ut</a:t>
            </a:r>
            <a:r>
              <a:rPr sz="3400" b="1" spc="155" dirty="0">
                <a:latin typeface="Trebuchet MS"/>
                <a:cs typeface="Trebuchet MS"/>
              </a:rPr>
              <a:t>u</a:t>
            </a:r>
            <a:r>
              <a:rPr sz="3400" b="1" spc="-160" dirty="0">
                <a:latin typeface="Trebuchet MS"/>
                <a:cs typeface="Trebuchet MS"/>
              </a:rPr>
              <a:t>r</a:t>
            </a:r>
            <a:r>
              <a:rPr sz="3400" b="1" spc="-15" dirty="0">
                <a:latin typeface="Trebuchet MS"/>
                <a:cs typeface="Trebuchet MS"/>
              </a:rPr>
              <a:t>e</a:t>
            </a:r>
            <a:r>
              <a:rPr sz="3400" b="1" spc="-325" dirty="0">
                <a:latin typeface="Trebuchet MS"/>
                <a:cs typeface="Trebuchet MS"/>
              </a:rPr>
              <a:t> </a:t>
            </a:r>
            <a:r>
              <a:rPr sz="3400" b="1" spc="45" dirty="0">
                <a:latin typeface="Trebuchet MS"/>
                <a:cs typeface="Trebuchet MS"/>
              </a:rPr>
              <a:t>Developments</a:t>
            </a:r>
            <a:endParaRPr sz="3400" dirty="0">
              <a:latin typeface="Trebuchet MS"/>
              <a:cs typeface="Trebuchet MS"/>
            </a:endParaRPr>
          </a:p>
          <a:p>
            <a:pPr marL="139700">
              <a:lnSpc>
                <a:spcPct val="100000"/>
              </a:lnSpc>
              <a:spcBef>
                <a:spcPts val="720"/>
              </a:spcBef>
              <a:tabLst>
                <a:tab pos="6563359" algn="l"/>
              </a:tabLst>
            </a:pPr>
            <a:r>
              <a:rPr sz="2800" b="1" dirty="0">
                <a:solidFill>
                  <a:srgbClr val="FFFFFF"/>
                </a:solidFill>
                <a:latin typeface="Arial Narrow"/>
                <a:cs typeface="Arial Narrow"/>
              </a:rPr>
              <a:t>West</a:t>
            </a:r>
            <a:r>
              <a:rPr sz="2800" b="1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Harbor</a:t>
            </a:r>
            <a:r>
              <a:rPr sz="2800" b="1" dirty="0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AltaSea</a:t>
            </a:r>
            <a:endParaRPr sz="2800" dirty="0">
              <a:latin typeface="Arial Narrow"/>
              <a:cs typeface="Arial Narrow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61119" y="5660999"/>
            <a:ext cx="6126480" cy="30258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28895" y="8100730"/>
            <a:ext cx="30886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 Narrow"/>
                <a:cs typeface="Arial Narrow"/>
              </a:rPr>
              <a:t>Battleship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 Narrow"/>
                <a:cs typeface="Arial Narrow"/>
              </a:rPr>
              <a:t>U.S.S.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Iowa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075412" y="8100730"/>
            <a:ext cx="28022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 Narrow"/>
                <a:cs typeface="Arial Narrow"/>
              </a:rPr>
              <a:t>Cabrillo</a:t>
            </a:r>
            <a:r>
              <a:rPr sz="2800" b="1" spc="-5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 Narrow"/>
                <a:cs typeface="Arial Narrow"/>
              </a:rPr>
              <a:t>Way</a:t>
            </a:r>
            <a:r>
              <a:rPr sz="2800" b="1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Marina</a:t>
            </a:r>
            <a:endParaRPr sz="2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0D9E5F21-5249-4AE1-A689-2FC8A57CDB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19440" r="2466" b="22491"/>
          <a:stretch/>
        </p:blipFill>
        <p:spPr>
          <a:xfrm>
            <a:off x="457200" y="1955800"/>
            <a:ext cx="14630400" cy="673100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1D6794F7-8FDA-4E95-9CDF-793981F658DA}"/>
              </a:ext>
            </a:extLst>
          </p:cNvPr>
          <p:cNvGrpSpPr/>
          <p:nvPr/>
        </p:nvGrpSpPr>
        <p:grpSpPr>
          <a:xfrm>
            <a:off x="3168638" y="4792909"/>
            <a:ext cx="1421014" cy="569836"/>
            <a:chOff x="1678420" y="4792909"/>
            <a:chExt cx="1421014" cy="56983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759784AB-3843-498E-94AA-CC3A96B26C5F}"/>
                </a:ext>
              </a:extLst>
            </p:cNvPr>
            <p:cNvSpPr/>
            <p:nvPr/>
          </p:nvSpPr>
          <p:spPr>
            <a:xfrm>
              <a:off x="1678420" y="4792909"/>
              <a:ext cx="1416682" cy="556384"/>
            </a:xfrm>
            <a:prstGeom prst="round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2C8D325E-0002-4C94-A320-3913CC84FC2A}"/>
                </a:ext>
              </a:extLst>
            </p:cNvPr>
            <p:cNvSpPr/>
            <p:nvPr/>
          </p:nvSpPr>
          <p:spPr>
            <a:xfrm>
              <a:off x="1682752" y="4806361"/>
              <a:ext cx="1416682" cy="556384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CC6A56A-F1F1-4B30-A1BF-EDB48A71D757}"/>
              </a:ext>
            </a:extLst>
          </p:cNvPr>
          <p:cNvGrpSpPr/>
          <p:nvPr/>
        </p:nvGrpSpPr>
        <p:grpSpPr>
          <a:xfrm>
            <a:off x="4902200" y="4125819"/>
            <a:ext cx="1421014" cy="569836"/>
            <a:chOff x="1678420" y="4792909"/>
            <a:chExt cx="1421014" cy="56983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9D41DBC-F6F8-4423-AD47-D851204E948B}"/>
                </a:ext>
              </a:extLst>
            </p:cNvPr>
            <p:cNvSpPr/>
            <p:nvPr/>
          </p:nvSpPr>
          <p:spPr>
            <a:xfrm>
              <a:off x="1678420" y="4792909"/>
              <a:ext cx="1416682" cy="556384"/>
            </a:xfrm>
            <a:prstGeom prst="round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BCA0077-7569-4E77-99D1-2E3516120282}"/>
                </a:ext>
              </a:extLst>
            </p:cNvPr>
            <p:cNvSpPr/>
            <p:nvPr/>
          </p:nvSpPr>
          <p:spPr>
            <a:xfrm>
              <a:off x="1682752" y="4806361"/>
              <a:ext cx="1416682" cy="556384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CA7A8B0-A12F-4FB4-B156-F08F7FBD16E1}"/>
              </a:ext>
            </a:extLst>
          </p:cNvPr>
          <p:cNvGrpSpPr/>
          <p:nvPr/>
        </p:nvGrpSpPr>
        <p:grpSpPr>
          <a:xfrm>
            <a:off x="8391038" y="4114800"/>
            <a:ext cx="1292054" cy="356782"/>
            <a:chOff x="1678420" y="4792909"/>
            <a:chExt cx="1421014" cy="569836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EF908837-F1E2-46FC-A120-140E693BCC9E}"/>
                </a:ext>
              </a:extLst>
            </p:cNvPr>
            <p:cNvSpPr/>
            <p:nvPr/>
          </p:nvSpPr>
          <p:spPr>
            <a:xfrm>
              <a:off x="1678420" y="4792909"/>
              <a:ext cx="1416682" cy="556384"/>
            </a:xfrm>
            <a:prstGeom prst="round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5F08874-69D9-462C-B899-A05972092F41}"/>
                </a:ext>
              </a:extLst>
            </p:cNvPr>
            <p:cNvSpPr/>
            <p:nvPr/>
          </p:nvSpPr>
          <p:spPr>
            <a:xfrm>
              <a:off x="1682752" y="4806361"/>
              <a:ext cx="1416682" cy="556384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D8D3C3E-5C5A-4821-8ADE-6E6C98F3B4AD}"/>
              </a:ext>
            </a:extLst>
          </p:cNvPr>
          <p:cNvGrpSpPr/>
          <p:nvPr/>
        </p:nvGrpSpPr>
        <p:grpSpPr>
          <a:xfrm>
            <a:off x="4193603" y="7103863"/>
            <a:ext cx="1421014" cy="356782"/>
            <a:chOff x="1678420" y="4792909"/>
            <a:chExt cx="1421014" cy="56983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55305420-2FDF-44EF-8AEB-589923EBC176}"/>
                </a:ext>
              </a:extLst>
            </p:cNvPr>
            <p:cNvSpPr/>
            <p:nvPr/>
          </p:nvSpPr>
          <p:spPr>
            <a:xfrm>
              <a:off x="1678420" y="4792909"/>
              <a:ext cx="1416682" cy="556384"/>
            </a:xfrm>
            <a:prstGeom prst="round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BDA36808-3137-4EEA-A542-EE123B7D8DFB}"/>
                </a:ext>
              </a:extLst>
            </p:cNvPr>
            <p:cNvSpPr/>
            <p:nvPr/>
          </p:nvSpPr>
          <p:spPr>
            <a:xfrm>
              <a:off x="1682752" y="4806361"/>
              <a:ext cx="1416682" cy="556384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25F0E7D-CA7C-4CF8-A225-48A4822A89A5}"/>
              </a:ext>
            </a:extLst>
          </p:cNvPr>
          <p:cNvGrpSpPr/>
          <p:nvPr/>
        </p:nvGrpSpPr>
        <p:grpSpPr>
          <a:xfrm>
            <a:off x="6781800" y="4114800"/>
            <a:ext cx="799465" cy="356782"/>
            <a:chOff x="1678420" y="4792909"/>
            <a:chExt cx="1421014" cy="56983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5880BE4-2C61-434E-8B5D-984BD117FB9D}"/>
                </a:ext>
              </a:extLst>
            </p:cNvPr>
            <p:cNvSpPr/>
            <p:nvPr/>
          </p:nvSpPr>
          <p:spPr>
            <a:xfrm>
              <a:off x="1678420" y="4792909"/>
              <a:ext cx="1416682" cy="556384"/>
            </a:xfrm>
            <a:prstGeom prst="round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AF5E4B9-8778-45D4-9803-DA789BFBF8BC}"/>
                </a:ext>
              </a:extLst>
            </p:cNvPr>
            <p:cNvSpPr/>
            <p:nvPr/>
          </p:nvSpPr>
          <p:spPr>
            <a:xfrm>
              <a:off x="1682752" y="4806361"/>
              <a:ext cx="1416682" cy="556384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88307AA-8DE2-4646-897D-C6ED6A13371C}"/>
              </a:ext>
            </a:extLst>
          </p:cNvPr>
          <p:cNvGrpSpPr/>
          <p:nvPr/>
        </p:nvGrpSpPr>
        <p:grpSpPr>
          <a:xfrm>
            <a:off x="5806000" y="7108074"/>
            <a:ext cx="799465" cy="356782"/>
            <a:chOff x="1678420" y="4792909"/>
            <a:chExt cx="1421014" cy="569836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016C177-3223-4B65-8B59-8BFF05783D4F}"/>
                </a:ext>
              </a:extLst>
            </p:cNvPr>
            <p:cNvSpPr/>
            <p:nvPr/>
          </p:nvSpPr>
          <p:spPr>
            <a:xfrm>
              <a:off x="1678420" y="4792909"/>
              <a:ext cx="1416682" cy="556384"/>
            </a:xfrm>
            <a:prstGeom prst="round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6D84A5D5-B658-4F91-A3C7-C6C5A5AE0C34}"/>
                </a:ext>
              </a:extLst>
            </p:cNvPr>
            <p:cNvSpPr/>
            <p:nvPr/>
          </p:nvSpPr>
          <p:spPr>
            <a:xfrm>
              <a:off x="1682752" y="4806361"/>
              <a:ext cx="1416682" cy="556384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BF17BC1D-434E-48B6-8F1C-AF285293AEDC}"/>
              </a:ext>
            </a:extLst>
          </p:cNvPr>
          <p:cNvSpPr/>
          <p:nvPr/>
        </p:nvSpPr>
        <p:spPr>
          <a:xfrm>
            <a:off x="6812908" y="7134073"/>
            <a:ext cx="1425687" cy="494756"/>
          </a:xfrm>
          <a:prstGeom prst="round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BBD96178-9543-4FCD-9DEE-0804520E0AFF}"/>
              </a:ext>
            </a:extLst>
          </p:cNvPr>
          <p:cNvSpPr/>
          <p:nvPr/>
        </p:nvSpPr>
        <p:spPr>
          <a:xfrm>
            <a:off x="6804650" y="7144066"/>
            <a:ext cx="1425687" cy="494756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085F2387-BDEF-47C1-A984-777FED02424C}"/>
              </a:ext>
            </a:extLst>
          </p:cNvPr>
          <p:cNvSpPr/>
          <p:nvPr/>
        </p:nvSpPr>
        <p:spPr>
          <a:xfrm>
            <a:off x="2628020" y="7125435"/>
            <a:ext cx="1425687" cy="494756"/>
          </a:xfrm>
          <a:prstGeom prst="round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B6B925B-6CCE-43DA-B140-DFF3B4017C55}"/>
              </a:ext>
            </a:extLst>
          </p:cNvPr>
          <p:cNvSpPr/>
          <p:nvPr/>
        </p:nvSpPr>
        <p:spPr>
          <a:xfrm>
            <a:off x="2619762" y="7135428"/>
            <a:ext cx="1425687" cy="494756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1ACD3C1-392A-43CC-9004-2FEB812A51F6}"/>
              </a:ext>
            </a:extLst>
          </p:cNvPr>
          <p:cNvSpPr/>
          <p:nvPr/>
        </p:nvSpPr>
        <p:spPr>
          <a:xfrm>
            <a:off x="11614038" y="4140617"/>
            <a:ext cx="1425687" cy="740287"/>
          </a:xfrm>
          <a:prstGeom prst="round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E811ED51-7CC7-4251-AFC4-4DAA5C5E4E4D}"/>
              </a:ext>
            </a:extLst>
          </p:cNvPr>
          <p:cNvSpPr/>
          <p:nvPr/>
        </p:nvSpPr>
        <p:spPr>
          <a:xfrm>
            <a:off x="11605780" y="4155569"/>
            <a:ext cx="1425687" cy="740287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pc="-65" dirty="0">
                <a:solidFill>
                  <a:srgbClr val="3D81B9"/>
                </a:solidFill>
              </a:rPr>
              <a:t>Background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363594"/>
            <a:ext cx="695325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45" dirty="0">
                <a:latin typeface="Trebuchet MS"/>
                <a:cs typeface="Trebuchet MS"/>
              </a:rPr>
              <a:t>Current</a:t>
            </a:r>
            <a:r>
              <a:rPr sz="3400" b="1" spc="-340" dirty="0">
                <a:latin typeface="Trebuchet MS"/>
                <a:cs typeface="Trebuchet MS"/>
              </a:rPr>
              <a:t> </a:t>
            </a:r>
            <a:r>
              <a:rPr sz="3400" b="1" spc="70" dirty="0">
                <a:latin typeface="Trebuchet MS"/>
                <a:cs typeface="Trebuchet MS"/>
              </a:rPr>
              <a:t>and</a:t>
            </a:r>
            <a:r>
              <a:rPr sz="3400" b="1" spc="-330" dirty="0">
                <a:latin typeface="Trebuchet MS"/>
                <a:cs typeface="Trebuchet MS"/>
              </a:rPr>
              <a:t> </a:t>
            </a:r>
            <a:r>
              <a:rPr sz="3400" b="1" spc="-345" dirty="0">
                <a:latin typeface="Trebuchet MS"/>
                <a:cs typeface="Trebuchet MS"/>
              </a:rPr>
              <a:t>F</a:t>
            </a:r>
            <a:r>
              <a:rPr sz="3400" b="1" spc="-15" dirty="0">
                <a:latin typeface="Trebuchet MS"/>
                <a:cs typeface="Trebuchet MS"/>
              </a:rPr>
              <a:t>ut</a:t>
            </a:r>
            <a:r>
              <a:rPr sz="3400" b="1" spc="155" dirty="0">
                <a:latin typeface="Trebuchet MS"/>
                <a:cs typeface="Trebuchet MS"/>
              </a:rPr>
              <a:t>u</a:t>
            </a:r>
            <a:r>
              <a:rPr sz="3400" b="1" spc="-160" dirty="0">
                <a:latin typeface="Trebuchet MS"/>
                <a:cs typeface="Trebuchet MS"/>
              </a:rPr>
              <a:t>r</a:t>
            </a:r>
            <a:r>
              <a:rPr sz="3400" b="1" spc="-15" dirty="0">
                <a:latin typeface="Trebuchet MS"/>
                <a:cs typeface="Trebuchet MS"/>
              </a:rPr>
              <a:t>e</a:t>
            </a:r>
            <a:r>
              <a:rPr sz="3400" b="1" spc="-325" dirty="0">
                <a:latin typeface="Trebuchet MS"/>
                <a:cs typeface="Trebuchet MS"/>
              </a:rPr>
              <a:t> </a:t>
            </a:r>
            <a:r>
              <a:rPr sz="3400" b="1" spc="45" dirty="0">
                <a:latin typeface="Trebuchet MS"/>
                <a:cs typeface="Trebuchet MS"/>
              </a:rPr>
              <a:t>Developments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95834" y="4191996"/>
            <a:ext cx="1273810" cy="636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2699"/>
              </a:lnSpc>
              <a:spcBef>
                <a:spcPts val="90"/>
              </a:spcBef>
            </a:pPr>
            <a:r>
              <a:rPr sz="1300" b="1" dirty="0">
                <a:solidFill>
                  <a:srgbClr val="FFFFFF"/>
                </a:solidFill>
                <a:latin typeface="GT Pressura Bold"/>
                <a:cs typeface="GT Pressura Bold"/>
              </a:rPr>
              <a:t>INNER</a:t>
            </a:r>
            <a:r>
              <a:rPr sz="1300" b="1" spc="7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HARBOR </a:t>
            </a:r>
            <a:r>
              <a:rPr sz="1300" b="1" dirty="0">
                <a:solidFill>
                  <a:srgbClr val="FFFFFF"/>
                </a:solidFill>
                <a:latin typeface="GT Pressura Bold"/>
                <a:cs typeface="GT Pressura Bold"/>
              </a:rPr>
              <a:t>CRUISE</a:t>
            </a:r>
            <a:r>
              <a:rPr sz="1300" b="1" spc="8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TERMINAL </a:t>
            </a:r>
            <a:r>
              <a:rPr sz="1300" b="1" dirty="0">
                <a:solidFill>
                  <a:srgbClr val="FFFFFF"/>
                </a:solidFill>
                <a:latin typeface="GT Pressura Bold"/>
                <a:cs typeface="GT Pressura Bold"/>
              </a:rPr>
              <a:t>AND</a:t>
            </a:r>
            <a:r>
              <a:rPr sz="1300" b="1" spc="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GT Pressura Bold"/>
                <a:cs typeface="GT Pressura Bold"/>
              </a:rPr>
              <a:t>PARKING</a:t>
            </a:r>
            <a:r>
              <a:rPr sz="1300" b="1" spc="3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GT Pressura Bold"/>
                <a:cs typeface="GT Pressura Bold"/>
              </a:rPr>
              <a:t>LOT</a:t>
            </a:r>
            <a:endParaRPr sz="1300" dirty="0">
              <a:latin typeface="GT Pressura Bold"/>
              <a:cs typeface="GT Pressura 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01586" y="7175213"/>
            <a:ext cx="1273810" cy="4324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90170">
              <a:lnSpc>
                <a:spcPct val="102699"/>
              </a:lnSpc>
              <a:spcBef>
                <a:spcPts val="90"/>
              </a:spcBef>
            </a:pPr>
            <a:r>
              <a:rPr sz="1300" b="1" dirty="0">
                <a:solidFill>
                  <a:srgbClr val="FFFFFF"/>
                </a:solidFill>
                <a:latin typeface="GT Pressura Bold"/>
                <a:cs typeface="GT Pressura Bold"/>
              </a:rPr>
              <a:t>OUTER</a:t>
            </a:r>
            <a:r>
              <a:rPr sz="1300" b="1" spc="7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HARBOR </a:t>
            </a:r>
            <a:r>
              <a:rPr sz="1300" b="1" dirty="0">
                <a:solidFill>
                  <a:srgbClr val="FFFFFF"/>
                </a:solidFill>
                <a:latin typeface="GT Pressura Bold"/>
                <a:cs typeface="GT Pressura Bold"/>
              </a:rPr>
              <a:t>CRUISE</a:t>
            </a:r>
            <a:r>
              <a:rPr sz="1300" b="1" spc="8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TERMINAL</a:t>
            </a:r>
            <a:endParaRPr sz="1300" dirty="0">
              <a:latin typeface="GT Pressura Bold"/>
              <a:cs typeface="GT Pressura 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77098" y="7190514"/>
            <a:ext cx="1297305" cy="4324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26060">
              <a:lnSpc>
                <a:spcPct val="102699"/>
              </a:lnSpc>
              <a:spcBef>
                <a:spcPts val="90"/>
              </a:spcBef>
            </a:pPr>
            <a:r>
              <a:rPr sz="1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ADDITIONAL </a:t>
            </a:r>
            <a:r>
              <a:rPr sz="1300" b="1" dirty="0">
                <a:solidFill>
                  <a:srgbClr val="FFFFFF"/>
                </a:solidFill>
                <a:latin typeface="GT Pressura Bold"/>
                <a:cs typeface="GT Pressura Bold"/>
              </a:rPr>
              <a:t>GENERAL</a:t>
            </a:r>
            <a:r>
              <a:rPr sz="1300" b="1" spc="10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PARKING</a:t>
            </a:r>
            <a:endParaRPr sz="1300" dirty="0">
              <a:latin typeface="GT Pressura Bold"/>
              <a:cs typeface="GT Pressura 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91038" y="4191000"/>
            <a:ext cx="1183351" cy="2101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59385" algn="ctr">
              <a:lnSpc>
                <a:spcPct val="102699"/>
              </a:lnSpc>
              <a:spcBef>
                <a:spcPts val="90"/>
              </a:spcBef>
            </a:pPr>
            <a:r>
              <a:rPr lang="en-US" sz="1300" b="1" dirty="0">
                <a:solidFill>
                  <a:srgbClr val="FFFFFF"/>
                </a:solidFill>
                <a:latin typeface="GT Pressura Bold"/>
                <a:cs typeface="GT Pressura Bold"/>
              </a:rPr>
              <a:t>WEST HARBOR</a:t>
            </a:r>
            <a:endParaRPr lang="en-US" sz="1300" dirty="0">
              <a:latin typeface="GT Pressura Bold"/>
              <a:cs typeface="GT Pressura 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28567" y="4867256"/>
            <a:ext cx="908050" cy="4324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8115" marR="5080" indent="-146050">
              <a:lnSpc>
                <a:spcPct val="102699"/>
              </a:lnSpc>
              <a:spcBef>
                <a:spcPts val="90"/>
              </a:spcBef>
            </a:pPr>
            <a:r>
              <a:rPr sz="1300" b="1" dirty="0">
                <a:solidFill>
                  <a:srgbClr val="FFFFFF"/>
                </a:solidFill>
                <a:latin typeface="GT Pressura Bold"/>
                <a:cs typeface="GT Pressura Bold"/>
              </a:rPr>
              <a:t>BOAT</a:t>
            </a:r>
            <a:r>
              <a:rPr sz="1300" b="1" spc="-2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REPAIR FACILITY</a:t>
            </a:r>
            <a:endParaRPr sz="1300" dirty="0">
              <a:latin typeface="GT Pressura Bold"/>
              <a:cs typeface="GT Pressura 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93923" y="7184710"/>
            <a:ext cx="121983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solidFill>
                  <a:srgbClr val="FFFFFF"/>
                </a:solidFill>
                <a:latin typeface="GT Pressura Bold"/>
                <a:cs typeface="GT Pressura Bold"/>
              </a:rPr>
              <a:t>WAREHOUSE</a:t>
            </a:r>
            <a:r>
              <a:rPr sz="1300" b="1" spc="90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GT Pressura Bold"/>
                <a:cs typeface="GT Pressura Bold"/>
              </a:rPr>
              <a:t>ONE</a:t>
            </a:r>
            <a:endParaRPr sz="1300">
              <a:latin typeface="GT Pressura Bold"/>
              <a:cs typeface="GT Pressura 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60467" y="4194031"/>
            <a:ext cx="902335" cy="4324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00965">
              <a:lnSpc>
                <a:spcPct val="102699"/>
              </a:lnSpc>
              <a:spcBef>
                <a:spcPts val="90"/>
              </a:spcBef>
            </a:pPr>
            <a:r>
              <a:rPr sz="1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CABRILLO </a:t>
            </a:r>
            <a:r>
              <a:rPr sz="1300" b="1" dirty="0">
                <a:solidFill>
                  <a:srgbClr val="FFFFFF"/>
                </a:solidFill>
                <a:latin typeface="GT Pressura Bold"/>
                <a:cs typeface="GT Pressura Bold"/>
              </a:rPr>
              <a:t>WAY</a:t>
            </a:r>
            <a:r>
              <a:rPr sz="1300" b="1" spc="-65" dirty="0">
                <a:solidFill>
                  <a:srgbClr val="FFFFFF"/>
                </a:solidFill>
                <a:latin typeface="GT Pressura Bold"/>
                <a:cs typeface="GT Pressura 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MARINA</a:t>
            </a:r>
            <a:endParaRPr sz="1300" dirty="0">
              <a:latin typeface="GT Pressura Bold"/>
              <a:cs typeface="GT Pressura Bo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72018" y="4191000"/>
            <a:ext cx="64960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CRAFTED</a:t>
            </a:r>
            <a:endParaRPr sz="1300" dirty="0">
              <a:latin typeface="GT Pressura Bold"/>
              <a:cs typeface="GT Pressura 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93213" y="7175213"/>
            <a:ext cx="62484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spc="-10" dirty="0">
                <a:solidFill>
                  <a:srgbClr val="FFFFFF"/>
                </a:solidFill>
                <a:latin typeface="GT Pressura Bold"/>
                <a:cs typeface="GT Pressura Bold"/>
              </a:rPr>
              <a:t>ALTASEA</a:t>
            </a:r>
            <a:endParaRPr sz="1300">
              <a:latin typeface="GT Pressura Bold"/>
              <a:cs typeface="GT Pressura Bold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392170" y="4477233"/>
            <a:ext cx="8967470" cy="2660650"/>
            <a:chOff x="3392170" y="4477233"/>
            <a:chExt cx="8967470" cy="2660650"/>
          </a:xfrm>
        </p:grpSpPr>
        <p:sp>
          <p:nvSpPr>
            <p:cNvPr id="34" name="object 34"/>
            <p:cNvSpPr/>
            <p:nvPr/>
          </p:nvSpPr>
          <p:spPr>
            <a:xfrm>
              <a:off x="12332573" y="4881295"/>
              <a:ext cx="0" cy="252095"/>
            </a:xfrm>
            <a:custGeom>
              <a:avLst/>
              <a:gdLst/>
              <a:ahLst/>
              <a:cxnLst/>
              <a:rect l="l" t="t" r="r" b="b"/>
              <a:pathLst>
                <a:path h="252095">
                  <a:moveTo>
                    <a:pt x="0" y="0"/>
                  </a:moveTo>
                  <a:lnTo>
                    <a:pt x="0" y="252056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305903" y="510667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670" y="0"/>
                  </a:moveTo>
                  <a:lnTo>
                    <a:pt x="16287" y="2095"/>
                  </a:lnTo>
                  <a:lnTo>
                    <a:pt x="7810" y="7810"/>
                  </a:lnTo>
                  <a:lnTo>
                    <a:pt x="2095" y="16287"/>
                  </a:lnTo>
                  <a:lnTo>
                    <a:pt x="0" y="26669"/>
                  </a:lnTo>
                  <a:lnTo>
                    <a:pt x="2095" y="37052"/>
                  </a:lnTo>
                  <a:lnTo>
                    <a:pt x="7810" y="45529"/>
                  </a:lnTo>
                  <a:lnTo>
                    <a:pt x="16287" y="51244"/>
                  </a:lnTo>
                  <a:lnTo>
                    <a:pt x="26670" y="53339"/>
                  </a:lnTo>
                  <a:lnTo>
                    <a:pt x="37052" y="51244"/>
                  </a:lnTo>
                  <a:lnTo>
                    <a:pt x="45529" y="45529"/>
                  </a:lnTo>
                  <a:lnTo>
                    <a:pt x="51244" y="37052"/>
                  </a:lnTo>
                  <a:lnTo>
                    <a:pt x="53340" y="26669"/>
                  </a:lnTo>
                  <a:lnTo>
                    <a:pt x="51244" y="16287"/>
                  </a:lnTo>
                  <a:lnTo>
                    <a:pt x="45529" y="7810"/>
                  </a:lnTo>
                  <a:lnTo>
                    <a:pt x="37052" y="2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418840" y="6463788"/>
              <a:ext cx="0" cy="673735"/>
            </a:xfrm>
            <a:custGeom>
              <a:avLst/>
              <a:gdLst/>
              <a:ahLst/>
              <a:cxnLst/>
              <a:rect l="l" t="t" r="r" b="b"/>
              <a:pathLst>
                <a:path h="673734">
                  <a:moveTo>
                    <a:pt x="0" y="67353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392170" y="643712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670" y="0"/>
                  </a:moveTo>
                  <a:lnTo>
                    <a:pt x="16287" y="2095"/>
                  </a:lnTo>
                  <a:lnTo>
                    <a:pt x="7810" y="7810"/>
                  </a:lnTo>
                  <a:lnTo>
                    <a:pt x="2095" y="16287"/>
                  </a:lnTo>
                  <a:lnTo>
                    <a:pt x="0" y="26670"/>
                  </a:lnTo>
                  <a:lnTo>
                    <a:pt x="2095" y="37052"/>
                  </a:lnTo>
                  <a:lnTo>
                    <a:pt x="7810" y="45529"/>
                  </a:lnTo>
                  <a:lnTo>
                    <a:pt x="16287" y="51244"/>
                  </a:lnTo>
                  <a:lnTo>
                    <a:pt x="26670" y="53340"/>
                  </a:lnTo>
                  <a:lnTo>
                    <a:pt x="37052" y="51244"/>
                  </a:lnTo>
                  <a:lnTo>
                    <a:pt x="45529" y="45529"/>
                  </a:lnTo>
                  <a:lnTo>
                    <a:pt x="51244" y="37052"/>
                  </a:lnTo>
                  <a:lnTo>
                    <a:pt x="53340" y="26670"/>
                  </a:lnTo>
                  <a:lnTo>
                    <a:pt x="51244" y="16287"/>
                  </a:lnTo>
                  <a:lnTo>
                    <a:pt x="45529" y="7810"/>
                  </a:lnTo>
                  <a:lnTo>
                    <a:pt x="37052" y="2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225849" y="5948345"/>
              <a:ext cx="0" cy="1189355"/>
            </a:xfrm>
            <a:custGeom>
              <a:avLst/>
              <a:gdLst/>
              <a:ahLst/>
              <a:cxnLst/>
              <a:rect l="l" t="t" r="r" b="b"/>
              <a:pathLst>
                <a:path h="1189354">
                  <a:moveTo>
                    <a:pt x="0" y="1188974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99179" y="592167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670" y="0"/>
                  </a:moveTo>
                  <a:lnTo>
                    <a:pt x="16287" y="2095"/>
                  </a:lnTo>
                  <a:lnTo>
                    <a:pt x="7810" y="7810"/>
                  </a:lnTo>
                  <a:lnTo>
                    <a:pt x="2095" y="16287"/>
                  </a:lnTo>
                  <a:lnTo>
                    <a:pt x="0" y="26670"/>
                  </a:lnTo>
                  <a:lnTo>
                    <a:pt x="2095" y="37052"/>
                  </a:lnTo>
                  <a:lnTo>
                    <a:pt x="7810" y="45529"/>
                  </a:lnTo>
                  <a:lnTo>
                    <a:pt x="16287" y="51244"/>
                  </a:lnTo>
                  <a:lnTo>
                    <a:pt x="26670" y="53340"/>
                  </a:lnTo>
                  <a:lnTo>
                    <a:pt x="37052" y="51244"/>
                  </a:lnTo>
                  <a:lnTo>
                    <a:pt x="45529" y="45529"/>
                  </a:lnTo>
                  <a:lnTo>
                    <a:pt x="51244" y="37052"/>
                  </a:lnTo>
                  <a:lnTo>
                    <a:pt x="53340" y="26670"/>
                  </a:lnTo>
                  <a:lnTo>
                    <a:pt x="51244" y="16287"/>
                  </a:lnTo>
                  <a:lnTo>
                    <a:pt x="45529" y="7810"/>
                  </a:lnTo>
                  <a:lnTo>
                    <a:pt x="37052" y="2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127918" y="6554720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58259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101248" y="652805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40">
                  <a:moveTo>
                    <a:pt x="26670" y="0"/>
                  </a:moveTo>
                  <a:lnTo>
                    <a:pt x="16287" y="2095"/>
                  </a:lnTo>
                  <a:lnTo>
                    <a:pt x="7810" y="7810"/>
                  </a:lnTo>
                  <a:lnTo>
                    <a:pt x="2095" y="16287"/>
                  </a:lnTo>
                  <a:lnTo>
                    <a:pt x="0" y="26670"/>
                  </a:lnTo>
                  <a:lnTo>
                    <a:pt x="2095" y="37052"/>
                  </a:lnTo>
                  <a:lnTo>
                    <a:pt x="7810" y="45529"/>
                  </a:lnTo>
                  <a:lnTo>
                    <a:pt x="16287" y="51244"/>
                  </a:lnTo>
                  <a:lnTo>
                    <a:pt x="26670" y="53340"/>
                  </a:lnTo>
                  <a:lnTo>
                    <a:pt x="37052" y="51244"/>
                  </a:lnTo>
                  <a:lnTo>
                    <a:pt x="45529" y="45529"/>
                  </a:lnTo>
                  <a:lnTo>
                    <a:pt x="51244" y="37052"/>
                  </a:lnTo>
                  <a:lnTo>
                    <a:pt x="53340" y="26670"/>
                  </a:lnTo>
                  <a:lnTo>
                    <a:pt x="51244" y="16287"/>
                  </a:lnTo>
                  <a:lnTo>
                    <a:pt x="45529" y="7810"/>
                  </a:lnTo>
                  <a:lnTo>
                    <a:pt x="37052" y="2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302941" y="6920835"/>
              <a:ext cx="0" cy="216535"/>
            </a:xfrm>
            <a:custGeom>
              <a:avLst/>
              <a:gdLst/>
              <a:ahLst/>
              <a:cxnLst/>
              <a:rect l="l" t="t" r="r" b="b"/>
              <a:pathLst>
                <a:path h="216534">
                  <a:moveTo>
                    <a:pt x="0" y="216484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276270" y="689415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40">
                  <a:moveTo>
                    <a:pt x="26670" y="0"/>
                  </a:moveTo>
                  <a:lnTo>
                    <a:pt x="16287" y="2095"/>
                  </a:lnTo>
                  <a:lnTo>
                    <a:pt x="7810" y="7810"/>
                  </a:lnTo>
                  <a:lnTo>
                    <a:pt x="2095" y="16287"/>
                  </a:lnTo>
                  <a:lnTo>
                    <a:pt x="0" y="26670"/>
                  </a:lnTo>
                  <a:lnTo>
                    <a:pt x="2095" y="37052"/>
                  </a:lnTo>
                  <a:lnTo>
                    <a:pt x="7810" y="45529"/>
                  </a:lnTo>
                  <a:lnTo>
                    <a:pt x="16287" y="51244"/>
                  </a:lnTo>
                  <a:lnTo>
                    <a:pt x="26670" y="53340"/>
                  </a:lnTo>
                  <a:lnTo>
                    <a:pt x="37052" y="51244"/>
                  </a:lnTo>
                  <a:lnTo>
                    <a:pt x="45529" y="45529"/>
                  </a:lnTo>
                  <a:lnTo>
                    <a:pt x="51244" y="37052"/>
                  </a:lnTo>
                  <a:lnTo>
                    <a:pt x="53340" y="26670"/>
                  </a:lnTo>
                  <a:lnTo>
                    <a:pt x="51244" y="16287"/>
                  </a:lnTo>
                  <a:lnTo>
                    <a:pt x="45529" y="7810"/>
                  </a:lnTo>
                  <a:lnTo>
                    <a:pt x="37052" y="2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008729" y="4674238"/>
              <a:ext cx="0" cy="527685"/>
            </a:xfrm>
            <a:custGeom>
              <a:avLst/>
              <a:gdLst/>
              <a:ahLst/>
              <a:cxnLst/>
              <a:rect l="l" t="t" r="r" b="b"/>
              <a:pathLst>
                <a:path h="527685">
                  <a:moveTo>
                    <a:pt x="0" y="0"/>
                  </a:moveTo>
                  <a:lnTo>
                    <a:pt x="0" y="527685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982059" y="517525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670" y="0"/>
                  </a:moveTo>
                  <a:lnTo>
                    <a:pt x="16287" y="2095"/>
                  </a:lnTo>
                  <a:lnTo>
                    <a:pt x="7810" y="7810"/>
                  </a:lnTo>
                  <a:lnTo>
                    <a:pt x="2095" y="16287"/>
                  </a:lnTo>
                  <a:lnTo>
                    <a:pt x="0" y="26669"/>
                  </a:lnTo>
                  <a:lnTo>
                    <a:pt x="2095" y="37052"/>
                  </a:lnTo>
                  <a:lnTo>
                    <a:pt x="7810" y="45529"/>
                  </a:lnTo>
                  <a:lnTo>
                    <a:pt x="16287" y="51244"/>
                  </a:lnTo>
                  <a:lnTo>
                    <a:pt x="26670" y="53339"/>
                  </a:lnTo>
                  <a:lnTo>
                    <a:pt x="37052" y="51244"/>
                  </a:lnTo>
                  <a:lnTo>
                    <a:pt x="45529" y="45529"/>
                  </a:lnTo>
                  <a:lnTo>
                    <a:pt x="51244" y="37052"/>
                  </a:lnTo>
                  <a:lnTo>
                    <a:pt x="53340" y="26669"/>
                  </a:lnTo>
                  <a:lnTo>
                    <a:pt x="51244" y="16287"/>
                  </a:lnTo>
                  <a:lnTo>
                    <a:pt x="45529" y="7810"/>
                  </a:lnTo>
                  <a:lnTo>
                    <a:pt x="37052" y="2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82501" y="5349539"/>
              <a:ext cx="0" cy="527685"/>
            </a:xfrm>
            <a:custGeom>
              <a:avLst/>
              <a:gdLst/>
              <a:ahLst/>
              <a:cxnLst/>
              <a:rect l="l" t="t" r="r" b="b"/>
              <a:pathLst>
                <a:path h="527685">
                  <a:moveTo>
                    <a:pt x="0" y="0"/>
                  </a:moveTo>
                  <a:lnTo>
                    <a:pt x="0" y="527685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855831" y="585055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670" y="0"/>
                  </a:moveTo>
                  <a:lnTo>
                    <a:pt x="16287" y="2095"/>
                  </a:lnTo>
                  <a:lnTo>
                    <a:pt x="7810" y="7810"/>
                  </a:lnTo>
                  <a:lnTo>
                    <a:pt x="2095" y="16287"/>
                  </a:lnTo>
                  <a:lnTo>
                    <a:pt x="0" y="26669"/>
                  </a:lnTo>
                  <a:lnTo>
                    <a:pt x="2095" y="37052"/>
                  </a:lnTo>
                  <a:lnTo>
                    <a:pt x="7810" y="45529"/>
                  </a:lnTo>
                  <a:lnTo>
                    <a:pt x="16287" y="51244"/>
                  </a:lnTo>
                  <a:lnTo>
                    <a:pt x="26670" y="53339"/>
                  </a:lnTo>
                  <a:lnTo>
                    <a:pt x="37052" y="51244"/>
                  </a:lnTo>
                  <a:lnTo>
                    <a:pt x="45529" y="45529"/>
                  </a:lnTo>
                  <a:lnTo>
                    <a:pt x="51244" y="37052"/>
                  </a:lnTo>
                  <a:lnTo>
                    <a:pt x="53340" y="26669"/>
                  </a:lnTo>
                  <a:lnTo>
                    <a:pt x="51244" y="16287"/>
                  </a:lnTo>
                  <a:lnTo>
                    <a:pt x="45529" y="7810"/>
                  </a:lnTo>
                  <a:lnTo>
                    <a:pt x="37052" y="2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611733" y="4676271"/>
              <a:ext cx="0" cy="713740"/>
            </a:xfrm>
            <a:custGeom>
              <a:avLst/>
              <a:gdLst/>
              <a:ahLst/>
              <a:cxnLst/>
              <a:rect l="l" t="t" r="r" b="b"/>
              <a:pathLst>
                <a:path h="713739">
                  <a:moveTo>
                    <a:pt x="0" y="0"/>
                  </a:moveTo>
                  <a:lnTo>
                    <a:pt x="0" y="713143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585063" y="536274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670" y="0"/>
                  </a:moveTo>
                  <a:lnTo>
                    <a:pt x="16287" y="2095"/>
                  </a:lnTo>
                  <a:lnTo>
                    <a:pt x="7810" y="7810"/>
                  </a:lnTo>
                  <a:lnTo>
                    <a:pt x="2095" y="16287"/>
                  </a:lnTo>
                  <a:lnTo>
                    <a:pt x="0" y="26669"/>
                  </a:lnTo>
                  <a:lnTo>
                    <a:pt x="2095" y="37052"/>
                  </a:lnTo>
                  <a:lnTo>
                    <a:pt x="7810" y="45529"/>
                  </a:lnTo>
                  <a:lnTo>
                    <a:pt x="16287" y="51244"/>
                  </a:lnTo>
                  <a:lnTo>
                    <a:pt x="26670" y="53339"/>
                  </a:lnTo>
                  <a:lnTo>
                    <a:pt x="37052" y="51244"/>
                  </a:lnTo>
                  <a:lnTo>
                    <a:pt x="45529" y="45529"/>
                  </a:lnTo>
                  <a:lnTo>
                    <a:pt x="51244" y="37052"/>
                  </a:lnTo>
                  <a:lnTo>
                    <a:pt x="53340" y="26669"/>
                  </a:lnTo>
                  <a:lnTo>
                    <a:pt x="51244" y="16287"/>
                  </a:lnTo>
                  <a:lnTo>
                    <a:pt x="45529" y="7810"/>
                  </a:lnTo>
                  <a:lnTo>
                    <a:pt x="37052" y="2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92629" y="4477233"/>
              <a:ext cx="0" cy="344805"/>
            </a:xfrm>
            <a:custGeom>
              <a:avLst/>
              <a:gdLst/>
              <a:ahLst/>
              <a:cxnLst/>
              <a:rect l="l" t="t" r="r" b="b"/>
              <a:pathLst>
                <a:path h="344804">
                  <a:moveTo>
                    <a:pt x="0" y="0"/>
                  </a:moveTo>
                  <a:lnTo>
                    <a:pt x="0" y="344627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65959" y="479519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670" y="0"/>
                  </a:moveTo>
                  <a:lnTo>
                    <a:pt x="16287" y="2095"/>
                  </a:lnTo>
                  <a:lnTo>
                    <a:pt x="7810" y="7810"/>
                  </a:lnTo>
                  <a:lnTo>
                    <a:pt x="2095" y="16287"/>
                  </a:lnTo>
                  <a:lnTo>
                    <a:pt x="0" y="26669"/>
                  </a:lnTo>
                  <a:lnTo>
                    <a:pt x="2095" y="37052"/>
                  </a:lnTo>
                  <a:lnTo>
                    <a:pt x="7810" y="45529"/>
                  </a:lnTo>
                  <a:lnTo>
                    <a:pt x="16287" y="51244"/>
                  </a:lnTo>
                  <a:lnTo>
                    <a:pt x="26670" y="53339"/>
                  </a:lnTo>
                  <a:lnTo>
                    <a:pt x="37052" y="51244"/>
                  </a:lnTo>
                  <a:lnTo>
                    <a:pt x="45529" y="45529"/>
                  </a:lnTo>
                  <a:lnTo>
                    <a:pt x="51244" y="37052"/>
                  </a:lnTo>
                  <a:lnTo>
                    <a:pt x="53340" y="26669"/>
                  </a:lnTo>
                  <a:lnTo>
                    <a:pt x="51244" y="16287"/>
                  </a:lnTo>
                  <a:lnTo>
                    <a:pt x="45529" y="7810"/>
                  </a:lnTo>
                  <a:lnTo>
                    <a:pt x="37052" y="2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54" name="object 5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8FB724-A5FB-4DDE-9F96-14FB00B05000}"/>
              </a:ext>
            </a:extLst>
          </p:cNvPr>
          <p:cNvCxnSpPr/>
          <p:nvPr/>
        </p:nvCxnSpPr>
        <p:spPr>
          <a:xfrm flipV="1">
            <a:off x="9008729" y="4463160"/>
            <a:ext cx="0" cy="7036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9400" y="1949450"/>
            <a:ext cx="11402567" cy="7372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>
                <a:solidFill>
                  <a:srgbClr val="3D81B9"/>
                </a:solidFill>
              </a:rPr>
              <a:t>Background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1700" y="1363594"/>
            <a:ext cx="3481704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Trebuchet MS"/>
                <a:cs typeface="Trebuchet MS"/>
              </a:rPr>
              <a:t>Regional</a:t>
            </a:r>
            <a:r>
              <a:rPr sz="3400" b="1" spc="-75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Context</a:t>
            </a:r>
            <a:endParaRPr sz="3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9400" y="1955800"/>
            <a:ext cx="11393631" cy="73723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>
                <a:solidFill>
                  <a:srgbClr val="3D81B9"/>
                </a:solidFill>
              </a:rPr>
              <a:t>Background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December 7, </a:t>
            </a:r>
            <a:r>
              <a:rPr spc="-20" dirty="0"/>
              <a:t>2023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/>
              <a:t>Page</a:t>
            </a:r>
            <a:r>
              <a:rPr spc="-60" dirty="0"/>
              <a:t> </a:t>
            </a: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10" dirty="0"/>
              <a:t>SAN</a:t>
            </a:r>
            <a:r>
              <a:rPr spc="150" dirty="0"/>
              <a:t> </a:t>
            </a:r>
            <a:r>
              <a:rPr spc="10" dirty="0"/>
              <a:t>PEDRO’S</a:t>
            </a:r>
            <a:r>
              <a:rPr spc="165" dirty="0"/>
              <a:t> </a:t>
            </a:r>
            <a:r>
              <a:rPr spc="10" dirty="0"/>
              <a:t>WATERFRONT</a:t>
            </a:r>
            <a:r>
              <a:rPr spc="135" dirty="0"/>
              <a:t> </a:t>
            </a:r>
            <a:r>
              <a:rPr spc="10" dirty="0"/>
              <a:t>CONNECTIVITY</a:t>
            </a:r>
            <a:r>
              <a:rPr spc="135" dirty="0"/>
              <a:t> </a:t>
            </a:r>
            <a:r>
              <a:rPr spc="10" dirty="0"/>
              <a:t>PLAN</a:t>
            </a:r>
            <a:r>
              <a:rPr spc="140" dirty="0"/>
              <a:t> </a:t>
            </a:r>
            <a:r>
              <a:rPr spc="10" dirty="0"/>
              <a:t>|</a:t>
            </a:r>
            <a:r>
              <a:rPr spc="135" dirty="0"/>
              <a:t> </a:t>
            </a:r>
            <a:r>
              <a:rPr spc="10" dirty="0"/>
              <a:t>HARBOR</a:t>
            </a:r>
            <a:r>
              <a:rPr spc="165" dirty="0"/>
              <a:t> </a:t>
            </a:r>
            <a:r>
              <a:rPr spc="-10" dirty="0"/>
              <a:t>COMMISSION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1700" y="1363594"/>
            <a:ext cx="413321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80" dirty="0">
                <a:latin typeface="Trebuchet MS"/>
                <a:cs typeface="Trebuchet MS"/>
              </a:rPr>
              <a:t>Community</a:t>
            </a:r>
            <a:r>
              <a:rPr sz="3400" b="1" spc="-330" dirty="0">
                <a:latin typeface="Trebuchet MS"/>
                <a:cs typeface="Trebuchet MS"/>
              </a:rPr>
              <a:t> </a:t>
            </a:r>
            <a:r>
              <a:rPr sz="3400" b="1" spc="-10" dirty="0">
                <a:latin typeface="Trebuchet MS"/>
                <a:cs typeface="Trebuchet MS"/>
              </a:rPr>
              <a:t>Context</a:t>
            </a:r>
            <a:endParaRPr sz="3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2840</TotalTime>
  <Words>2379</Words>
  <Application>Microsoft Office PowerPoint</Application>
  <PresentationFormat>Custom</PresentationFormat>
  <Paragraphs>501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Arial Narrow</vt:lpstr>
      <vt:lpstr>GT Pressura Bold</vt:lpstr>
      <vt:lpstr>Trebuchet MS</vt:lpstr>
      <vt:lpstr>Work Sans Medium</vt:lpstr>
      <vt:lpstr>Work Sans ExtraBold</vt:lpstr>
      <vt:lpstr>Arial Black</vt:lpstr>
      <vt:lpstr>Century Gothic</vt:lpstr>
      <vt:lpstr>Work Sans</vt:lpstr>
      <vt:lpstr>Myriad Pro Light</vt:lpstr>
      <vt:lpstr>GT Pressura Regular</vt:lpstr>
      <vt:lpstr>Calibri</vt:lpstr>
      <vt:lpstr>Work Sans Light</vt:lpstr>
      <vt:lpstr>Arial</vt:lpstr>
      <vt:lpstr>Work Sans SemiBold</vt:lpstr>
      <vt:lpstr>Office Theme</vt:lpstr>
      <vt:lpstr>Final Plan Presentation to the Board of Harbor Commissioners</vt:lpstr>
      <vt:lpstr>Presentation Outline</vt:lpstr>
      <vt:lpstr>1. Introduction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Planning Goals</vt:lpstr>
      <vt:lpstr>Community Engagement</vt:lpstr>
      <vt:lpstr>Community Engagement</vt:lpstr>
      <vt:lpstr>Community Engagement</vt:lpstr>
      <vt:lpstr>Draft Plan Comments</vt:lpstr>
      <vt:lpstr>Draft Plan Comments</vt:lpstr>
      <vt:lpstr>Project Vision</vt:lpstr>
      <vt:lpstr>2. Solutions</vt:lpstr>
      <vt:lpstr>Connectivity Framework</vt:lpstr>
      <vt:lpstr>Connecting to Climate Action Policy</vt:lpstr>
      <vt:lpstr>4 KEY PILLARS</vt:lpstr>
      <vt:lpstr>What We Heard (Issue):</vt:lpstr>
      <vt:lpstr>Park Once, Stay All Day</vt:lpstr>
      <vt:lpstr>Park Once, Stay All Day</vt:lpstr>
      <vt:lpstr>PowerPoint Presentation</vt:lpstr>
      <vt:lpstr>Harbor from I-110: Proposed Gateway Signage</vt:lpstr>
      <vt:lpstr>What We Heard (Issue):</vt:lpstr>
      <vt:lpstr>Park Once, Stay All Day</vt:lpstr>
      <vt:lpstr>7th &amp; Pacific: Current</vt:lpstr>
      <vt:lpstr>7th &amp; Pacific: Proposed Transit Hub</vt:lpstr>
      <vt:lpstr>What We Heard (Issue):</vt:lpstr>
      <vt:lpstr>Provide Multi-Benefit Public Access</vt:lpstr>
      <vt:lpstr>Provide Multi-Benefit Public Access</vt:lpstr>
      <vt:lpstr>Key Recommendations</vt:lpstr>
      <vt:lpstr>Provide Multi-Benefit Public Access</vt:lpstr>
      <vt:lpstr>S.P. Slip: Current</vt:lpstr>
      <vt:lpstr>S.P. Slip: Proposed Promenade &amp; Open Space</vt:lpstr>
      <vt:lpstr>22nd Street: Proposed Complete Street</vt:lpstr>
      <vt:lpstr>What We Heard (Issue):</vt:lpstr>
      <vt:lpstr>Create Points of Interest</vt:lpstr>
      <vt:lpstr>Create Points of Interest</vt:lpstr>
      <vt:lpstr>Create Points of Interest</vt:lpstr>
      <vt:lpstr>Create Points of Interest</vt:lpstr>
      <vt:lpstr>Create Points of Interest</vt:lpstr>
      <vt:lpstr>22nd &amp; Miner: Current</vt:lpstr>
      <vt:lpstr>PowerPoint Presentation</vt:lpstr>
      <vt:lpstr>3. Next Steps</vt:lpstr>
      <vt:lpstr>Project Timeline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Plan Presentation to the Board of Harbor Commissioners</dc:title>
  <dc:creator>Valerie Clarke</dc:creator>
  <cp:lastModifiedBy>Jana Wehby</cp:lastModifiedBy>
  <cp:revision>14</cp:revision>
  <dcterms:created xsi:type="dcterms:W3CDTF">2023-11-23T02:52:24Z</dcterms:created>
  <dcterms:modified xsi:type="dcterms:W3CDTF">2023-12-06T22:38:35Z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2023-11-22T00:00:00Z</vt:filetime>
  </property>
  <property fmtid="{D5CDD505-2E9C-101B-9397-08002B2CF9AE}" pid="3" name="Creator">
    <vt:lpwstr>Adobe InDesign 19.0 (Windows)</vt:lpwstr>
  </property>
  <property fmtid="{D5CDD505-2E9C-101B-9397-08002B2CF9AE}" pid="4" name="LastSaved">
    <vt:filetime>2023-11-23T00:00:00Z</vt:filetime>
  </property>
  <property fmtid="{D5CDD505-2E9C-101B-9397-08002B2CF9AE}" pid="5" name="Producer">
    <vt:lpwstr>Adobe PDF Library 17.0</vt:lpwstr>
  </property>
</Properties>
</file>